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8" r:id="rId3"/>
    <p:sldId id="307" r:id="rId4"/>
    <p:sldId id="259" r:id="rId5"/>
    <p:sldId id="302" r:id="rId6"/>
    <p:sldId id="303" r:id="rId7"/>
    <p:sldId id="304" r:id="rId8"/>
    <p:sldId id="308" r:id="rId9"/>
    <p:sldId id="263" r:id="rId10"/>
    <p:sldId id="305" r:id="rId11"/>
    <p:sldId id="306" r:id="rId12"/>
    <p:sldId id="315" r:id="rId13"/>
    <p:sldId id="325" r:id="rId14"/>
    <p:sldId id="309" r:id="rId15"/>
    <p:sldId id="310" r:id="rId16"/>
    <p:sldId id="311" r:id="rId17"/>
    <p:sldId id="312" r:id="rId18"/>
    <p:sldId id="313" r:id="rId19"/>
    <p:sldId id="314" r:id="rId20"/>
    <p:sldId id="316" r:id="rId21"/>
    <p:sldId id="326" r:id="rId22"/>
    <p:sldId id="317" r:id="rId23"/>
    <p:sldId id="327" r:id="rId24"/>
    <p:sldId id="318" r:id="rId25"/>
    <p:sldId id="320" r:id="rId26"/>
    <p:sldId id="321" r:id="rId27"/>
    <p:sldId id="319" r:id="rId28"/>
    <p:sldId id="322" r:id="rId29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32"/>
      <p:bold r:id="rId33"/>
    </p:embeddedFont>
    <p:embeddedFont>
      <p:font typeface="標楷體" panose="03000509000000000000" pitchFamily="65" charset="-120"/>
      <p:regular r:id="rId34"/>
    </p:embeddedFont>
    <p:embeddedFont>
      <p:font typeface="Catamaran" panose="02020500000000000000" charset="0"/>
      <p:regular r:id="rId35"/>
      <p:bold r:id="rId36"/>
    </p:embeddedFont>
    <p:embeddedFont>
      <p:font typeface="Red Hat Text" panose="02020500000000000000" charset="0"/>
      <p:regular r:id="rId37"/>
      <p:bold r:id="rId38"/>
      <p:italic r:id="rId39"/>
      <p:boldItalic r:id="rId40"/>
    </p:embeddedFont>
    <p:embeddedFont>
      <p:font typeface="清松手寫體1" panose="02020500000000000000" charset="-120"/>
      <p:regular r:id="rId41"/>
    </p:embeddedFont>
    <p:embeddedFont>
      <p:font typeface="Bebas Neue" panose="02020500000000000000" charset="0"/>
      <p:regular r:id="rId42"/>
    </p:embeddedFont>
    <p:embeddedFont>
      <p:font typeface="Algerian" panose="04020705040A02060702" pitchFamily="82" charset="0"/>
      <p:regular r:id="rId43"/>
    </p:embeddedFont>
    <p:embeddedFont>
      <p:font typeface="Cambria Math" panose="02040503050406030204" pitchFamily="18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uffydreamer1618@gmail.com" initials="f" lastIdx="1" clrIdx="0">
    <p:extLst>
      <p:ext uri="{19B8F6BF-5375-455C-9EA6-DF929625EA0E}">
        <p15:presenceInfo xmlns:p15="http://schemas.microsoft.com/office/powerpoint/2012/main" userId="8d43738834fe79f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D1A40E8-5F6C-4611-BAC8-CFCE99354755}">
  <a:tblStyle styleId="{AD1A40E8-5F6C-4611-BAC8-CFCE993547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400" autoAdjust="0"/>
  </p:normalViewPr>
  <p:slideViewPr>
    <p:cSldViewPr snapToGrid="0">
      <p:cViewPr varScale="1">
        <p:scale>
          <a:sx n="144" d="100"/>
          <a:sy n="144" d="100"/>
        </p:scale>
        <p:origin x="65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859560-ECDF-4E15-A66C-6406A31746F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6F112C11-5657-4E6C-A511-BAC66DC05367}">
      <dgm:prSet phldrT="[文字]" custT="1"/>
      <dgm:spPr/>
      <dgm:t>
        <a:bodyPr/>
        <a:lstStyle/>
        <a:p>
          <a:r>
            <a:rPr lang="en-US" altLang="zh-TW" sz="1600" b="1" dirty="0" smtClean="0">
              <a:latin typeface="Catamaran" panose="02020500000000000000" charset="0"/>
              <a:cs typeface="Catamaran" panose="02020500000000000000" charset="0"/>
            </a:rPr>
            <a:t>1. Segmentation</a:t>
          </a:r>
          <a:endParaRPr lang="zh-TW" altLang="en-US" sz="1600" b="1" dirty="0">
            <a:latin typeface="Catamaran" panose="02020500000000000000" charset="0"/>
            <a:cs typeface="Catamaran" panose="02020500000000000000" charset="0"/>
          </a:endParaRPr>
        </a:p>
      </dgm:t>
    </dgm:pt>
    <dgm:pt modelId="{26678230-AF03-4B52-97B7-6730C4A40580}" type="parTrans" cxnId="{3C8F2180-27BF-4519-B14E-0ED0B1EBAF1B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DAE60798-3DE7-4F8D-BBA8-338673240E13}" type="sibTrans" cxnId="{3C8F2180-27BF-4519-B14E-0ED0B1EBAF1B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3CB19155-9B89-4066-ACE5-ED4A2D286004}">
      <dgm:prSet phldrT="[文字]" custT="1"/>
      <dgm:spPr/>
      <dgm:t>
        <a:bodyPr/>
        <a:lstStyle/>
        <a:p>
          <a:r>
            <a:rPr lang="en-US" altLang="zh-TW" sz="1600" dirty="0" smtClean="0">
              <a:latin typeface="Catamaran" panose="02020500000000000000" charset="0"/>
              <a:cs typeface="Catamaran" panose="02020500000000000000" charset="0"/>
            </a:rPr>
            <a:t>Input a time series video</a:t>
          </a:r>
          <a:endParaRPr lang="zh-TW" altLang="en-US" sz="1600" dirty="0">
            <a:latin typeface="Catamaran" panose="02020500000000000000" charset="0"/>
            <a:cs typeface="Catamaran" panose="02020500000000000000" charset="0"/>
          </a:endParaRPr>
        </a:p>
      </dgm:t>
    </dgm:pt>
    <dgm:pt modelId="{4065F4F6-0D9C-4FF9-8380-B31C76C954B9}" type="parTrans" cxnId="{B514F845-0FDB-46F4-9255-52CCE10726DD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E44F87A1-1C35-4497-990D-A5B4EA340AB2}" type="sibTrans" cxnId="{B514F845-0FDB-46F4-9255-52CCE10726DD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FFC297F0-EABF-438A-8763-10F17A03ABC9}">
      <dgm:prSet phldrT="[文字]" custT="1"/>
      <dgm:spPr/>
      <dgm:t>
        <a:bodyPr/>
        <a:lstStyle/>
        <a:p>
          <a:r>
            <a:rPr lang="en-US" altLang="zh-TW" sz="1600" b="1" dirty="0" smtClean="0">
              <a:latin typeface="Catamaran" panose="02020500000000000000" charset="0"/>
              <a:cs typeface="Catamaran" panose="02020500000000000000" charset="0"/>
            </a:rPr>
            <a:t>2. Calculate Volume</a:t>
          </a:r>
          <a:endParaRPr lang="zh-TW" altLang="en-US" sz="1600" b="1" dirty="0">
            <a:latin typeface="Catamaran" panose="02020500000000000000" charset="0"/>
            <a:cs typeface="Catamaran" panose="02020500000000000000" charset="0"/>
          </a:endParaRPr>
        </a:p>
      </dgm:t>
    </dgm:pt>
    <dgm:pt modelId="{8F82AA39-58B5-4041-8E28-3FC1CC87C0FB}" type="parTrans" cxnId="{D379C398-27DA-46B8-ACF9-7EE822C3300A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4D93B953-6A30-4A98-94E3-5DBBB9271765}" type="sibTrans" cxnId="{D379C398-27DA-46B8-ACF9-7EE822C3300A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F089AB6A-8BDD-468D-8B9A-B023E00B5D96}">
      <dgm:prSet phldrT="[文字]" custT="1"/>
      <dgm:spPr/>
      <dgm:t>
        <a:bodyPr/>
        <a:lstStyle/>
        <a:p>
          <a:r>
            <a:rPr lang="en-US" altLang="zh-TW" sz="1600" dirty="0" smtClean="0">
              <a:latin typeface="Catamaran" panose="02020500000000000000" charset="0"/>
              <a:cs typeface="Catamaran" panose="02020500000000000000" charset="0"/>
            </a:rPr>
            <a:t>Based on the result of segmentation</a:t>
          </a:r>
          <a:endParaRPr lang="zh-TW" altLang="en-US" sz="1600" dirty="0">
            <a:latin typeface="Catamaran" panose="02020500000000000000" charset="0"/>
            <a:cs typeface="Catamaran" panose="02020500000000000000" charset="0"/>
          </a:endParaRPr>
        </a:p>
      </dgm:t>
    </dgm:pt>
    <dgm:pt modelId="{78E2772D-795C-4647-B91F-7EB4F938FF6B}" type="parTrans" cxnId="{0E4BAF38-AF44-4765-B30A-F1920900D8C3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7F4F7D78-3854-4C2A-9D89-CA18A731EEE4}" type="sibTrans" cxnId="{0E4BAF38-AF44-4765-B30A-F1920900D8C3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D599CA73-73C5-4720-8EB6-21314B655EBF}">
      <dgm:prSet phldrT="[文字]" custT="1"/>
      <dgm:spPr/>
      <dgm:t>
        <a:bodyPr/>
        <a:lstStyle/>
        <a:p>
          <a:r>
            <a:rPr lang="en-US" altLang="zh-TW" sz="1600" b="1" dirty="0" smtClean="0">
              <a:latin typeface="Catamaran" panose="02020500000000000000" charset="0"/>
              <a:cs typeface="Catamaran" panose="02020500000000000000" charset="0"/>
            </a:rPr>
            <a:t>3. Calculate LVEF</a:t>
          </a:r>
          <a:endParaRPr lang="zh-TW" altLang="en-US" sz="1600" b="1" dirty="0">
            <a:latin typeface="Catamaran" panose="02020500000000000000" charset="0"/>
            <a:cs typeface="Catamaran" panose="02020500000000000000" charset="0"/>
          </a:endParaRPr>
        </a:p>
      </dgm:t>
    </dgm:pt>
    <dgm:pt modelId="{849489D7-5E32-4168-8134-89B06D3C4A03}" type="parTrans" cxnId="{D9A8A1E3-621D-403E-B176-881A2DFC8EFD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93FFBEC8-1EDD-4EED-989F-404A9282F8BF}" type="sibTrans" cxnId="{D9A8A1E3-621D-403E-B176-881A2DFC8EFD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F08D29D9-D964-4E9B-AD0C-682ED64F8793}">
      <dgm:prSet phldrT="[文字]" custT="1"/>
      <dgm:spPr/>
      <dgm:t>
        <a:bodyPr/>
        <a:lstStyle/>
        <a:p>
          <a:r>
            <a:rPr lang="en-US" altLang="zh-TW" sz="1600" dirty="0" smtClean="0">
              <a:latin typeface="Catamaran" panose="02020500000000000000" charset="0"/>
              <a:cs typeface="Catamaran" panose="02020500000000000000" charset="0"/>
            </a:rPr>
            <a:t>Time series data of calculated volume</a:t>
          </a:r>
          <a:endParaRPr lang="zh-TW" altLang="en-US" sz="1600" dirty="0">
            <a:latin typeface="Catamaran" panose="02020500000000000000" charset="0"/>
            <a:cs typeface="Catamaran" panose="02020500000000000000" charset="0"/>
          </a:endParaRPr>
        </a:p>
      </dgm:t>
    </dgm:pt>
    <dgm:pt modelId="{B472BCED-3832-4C48-868C-2988EDAD7AEE}" type="parTrans" cxnId="{F41A2037-AF3F-49CF-9B61-A15DBCA9DB8F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FAB28117-F9FD-491A-B7FA-57D302B700B1}" type="sibTrans" cxnId="{F41A2037-AF3F-49CF-9B61-A15DBCA9DB8F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F331044A-00D2-46EE-803C-E71EDB982771}">
      <dgm:prSet phldrT="[文字]" custT="1"/>
      <dgm:spPr/>
      <dgm:t>
        <a:bodyPr/>
        <a:lstStyle/>
        <a:p>
          <a:r>
            <a:rPr lang="en-US" altLang="zh-TW" sz="1600" dirty="0" smtClean="0">
              <a:latin typeface="Catamaran" panose="02020500000000000000" charset="0"/>
              <a:cs typeface="Catamaran" panose="02020500000000000000" charset="0"/>
            </a:rPr>
            <a:t>Determine EDV, ESV</a:t>
          </a:r>
          <a:endParaRPr lang="zh-TW" altLang="en-US" sz="1600" dirty="0">
            <a:latin typeface="Catamaran" panose="02020500000000000000" charset="0"/>
            <a:cs typeface="Catamaran" panose="02020500000000000000" charset="0"/>
          </a:endParaRPr>
        </a:p>
      </dgm:t>
    </dgm:pt>
    <dgm:pt modelId="{32889ECA-37DF-4CA4-8E05-F86BC29F1EC3}" type="parTrans" cxnId="{744179B8-5C29-4525-A18E-042187B7F6A1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98ADC34F-E250-464F-8A08-B3BF650C7733}" type="sibTrans" cxnId="{744179B8-5C29-4525-A18E-042187B7F6A1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C04D19CD-9F97-4899-B749-A1CBBB6500D8}">
      <dgm:prSet phldrT="[文字]" custT="1"/>
      <dgm:spPr/>
      <dgm:t>
        <a:bodyPr/>
        <a:lstStyle/>
        <a:p>
          <a:r>
            <a:rPr lang="en-US" altLang="zh-TW" sz="1600" dirty="0" smtClean="0">
              <a:latin typeface="Catamaran" panose="02020500000000000000" charset="0"/>
              <a:cs typeface="Catamaran" panose="02020500000000000000" charset="0"/>
            </a:rPr>
            <a:t>Detect for each frame</a:t>
          </a:r>
          <a:endParaRPr lang="zh-TW" altLang="en-US" sz="1600" dirty="0">
            <a:latin typeface="Catamaran" panose="02020500000000000000" charset="0"/>
            <a:cs typeface="Catamaran" panose="02020500000000000000" charset="0"/>
          </a:endParaRPr>
        </a:p>
      </dgm:t>
    </dgm:pt>
    <dgm:pt modelId="{DA573251-7085-42E0-B0F1-2EE4740D29D3}" type="parTrans" cxnId="{1127BFC8-C18C-4412-AB69-54845BCA4E65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C3678AF0-0D51-4CD2-8822-11FF5E2040E7}" type="sibTrans" cxnId="{1127BFC8-C18C-4412-AB69-54845BCA4E65}">
      <dgm:prSet/>
      <dgm:spPr/>
      <dgm:t>
        <a:bodyPr/>
        <a:lstStyle/>
        <a:p>
          <a:endParaRPr lang="zh-TW" altLang="en-US" sz="1600">
            <a:latin typeface="Catamaran" panose="02020500000000000000" charset="0"/>
            <a:cs typeface="Catamaran" panose="02020500000000000000" charset="0"/>
          </a:endParaRPr>
        </a:p>
      </dgm:t>
    </dgm:pt>
    <dgm:pt modelId="{C18C57D0-4B21-4A08-8D20-59D64164062F}" type="pres">
      <dgm:prSet presAssocID="{FB859560-ECDF-4E15-A66C-6406A31746F9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B0F6F961-CB64-4296-81BC-352801E0B65A}" type="pres">
      <dgm:prSet presAssocID="{FB859560-ECDF-4E15-A66C-6406A31746F9}" presName="arrow" presStyleLbl="bgShp" presStyleIdx="0" presStyleCnt="1"/>
      <dgm:spPr/>
    </dgm:pt>
    <dgm:pt modelId="{DCD7622C-4AB8-4F3D-A7F2-0E4FA12A66C8}" type="pres">
      <dgm:prSet presAssocID="{FB859560-ECDF-4E15-A66C-6406A31746F9}" presName="linearProcess" presStyleCnt="0"/>
      <dgm:spPr/>
    </dgm:pt>
    <dgm:pt modelId="{DE4704A1-1F54-4FF4-A231-B3DD118FD9EF}" type="pres">
      <dgm:prSet presAssocID="{6F112C11-5657-4E6C-A511-BAC66DC05367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8E3B925-B932-4936-975E-50D963073FB8}" type="pres">
      <dgm:prSet presAssocID="{DAE60798-3DE7-4F8D-BBA8-338673240E13}" presName="sibTrans" presStyleCnt="0"/>
      <dgm:spPr/>
    </dgm:pt>
    <dgm:pt modelId="{0E1FF3AC-E3AA-40DE-AAB6-AC11DBCCBA7B}" type="pres">
      <dgm:prSet presAssocID="{FFC297F0-EABF-438A-8763-10F17A03ABC9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9B6F409-ADA6-43DE-9D3C-3F333CFAE53D}" type="pres">
      <dgm:prSet presAssocID="{4D93B953-6A30-4A98-94E3-5DBBB9271765}" presName="sibTrans" presStyleCnt="0"/>
      <dgm:spPr/>
    </dgm:pt>
    <dgm:pt modelId="{F792E53C-3359-4008-8569-0898F529049D}" type="pres">
      <dgm:prSet presAssocID="{D599CA73-73C5-4720-8EB6-21314B655EBF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D9A8A1E3-621D-403E-B176-881A2DFC8EFD}" srcId="{FB859560-ECDF-4E15-A66C-6406A31746F9}" destId="{D599CA73-73C5-4720-8EB6-21314B655EBF}" srcOrd="2" destOrd="0" parTransId="{849489D7-5E32-4168-8134-89B06D3C4A03}" sibTransId="{93FFBEC8-1EDD-4EED-989F-404A9282F8BF}"/>
    <dgm:cxn modelId="{8ADE4A17-6F38-41E1-895D-0F6990F9EED6}" type="presOf" srcId="{3CB19155-9B89-4066-ACE5-ED4A2D286004}" destId="{DE4704A1-1F54-4FF4-A231-B3DD118FD9EF}" srcOrd="0" destOrd="1" presId="urn:microsoft.com/office/officeart/2005/8/layout/hProcess9"/>
    <dgm:cxn modelId="{744179B8-5C29-4525-A18E-042187B7F6A1}" srcId="{D599CA73-73C5-4720-8EB6-21314B655EBF}" destId="{F331044A-00D2-46EE-803C-E71EDB982771}" srcOrd="1" destOrd="0" parTransId="{32889ECA-37DF-4CA4-8E05-F86BC29F1EC3}" sibTransId="{98ADC34F-E250-464F-8A08-B3BF650C7733}"/>
    <dgm:cxn modelId="{1127BFC8-C18C-4412-AB69-54845BCA4E65}" srcId="{6F112C11-5657-4E6C-A511-BAC66DC05367}" destId="{C04D19CD-9F97-4899-B749-A1CBBB6500D8}" srcOrd="1" destOrd="0" parTransId="{DA573251-7085-42E0-B0F1-2EE4740D29D3}" sibTransId="{C3678AF0-0D51-4CD2-8822-11FF5E2040E7}"/>
    <dgm:cxn modelId="{B514F845-0FDB-46F4-9255-52CCE10726DD}" srcId="{6F112C11-5657-4E6C-A511-BAC66DC05367}" destId="{3CB19155-9B89-4066-ACE5-ED4A2D286004}" srcOrd="0" destOrd="0" parTransId="{4065F4F6-0D9C-4FF9-8380-B31C76C954B9}" sibTransId="{E44F87A1-1C35-4497-990D-A5B4EA340AB2}"/>
    <dgm:cxn modelId="{16B05501-4C48-4B22-9123-2C10F08D8C1E}" type="presOf" srcId="{6F112C11-5657-4E6C-A511-BAC66DC05367}" destId="{DE4704A1-1F54-4FF4-A231-B3DD118FD9EF}" srcOrd="0" destOrd="0" presId="urn:microsoft.com/office/officeart/2005/8/layout/hProcess9"/>
    <dgm:cxn modelId="{D379C398-27DA-46B8-ACF9-7EE822C3300A}" srcId="{FB859560-ECDF-4E15-A66C-6406A31746F9}" destId="{FFC297F0-EABF-438A-8763-10F17A03ABC9}" srcOrd="1" destOrd="0" parTransId="{8F82AA39-58B5-4041-8E28-3FC1CC87C0FB}" sibTransId="{4D93B953-6A30-4A98-94E3-5DBBB9271765}"/>
    <dgm:cxn modelId="{8A5870B4-2FCD-4C0F-8812-0F47D6D9D5E9}" type="presOf" srcId="{D599CA73-73C5-4720-8EB6-21314B655EBF}" destId="{F792E53C-3359-4008-8569-0898F529049D}" srcOrd="0" destOrd="0" presId="urn:microsoft.com/office/officeart/2005/8/layout/hProcess9"/>
    <dgm:cxn modelId="{0E4BAF38-AF44-4765-B30A-F1920900D8C3}" srcId="{FFC297F0-EABF-438A-8763-10F17A03ABC9}" destId="{F089AB6A-8BDD-468D-8B9A-B023E00B5D96}" srcOrd="0" destOrd="0" parTransId="{78E2772D-795C-4647-B91F-7EB4F938FF6B}" sibTransId="{7F4F7D78-3854-4C2A-9D89-CA18A731EEE4}"/>
    <dgm:cxn modelId="{3C8F2180-27BF-4519-B14E-0ED0B1EBAF1B}" srcId="{FB859560-ECDF-4E15-A66C-6406A31746F9}" destId="{6F112C11-5657-4E6C-A511-BAC66DC05367}" srcOrd="0" destOrd="0" parTransId="{26678230-AF03-4B52-97B7-6730C4A40580}" sibTransId="{DAE60798-3DE7-4F8D-BBA8-338673240E13}"/>
    <dgm:cxn modelId="{06761E5B-C3A1-4A3D-B565-64C4BA10D23A}" type="presOf" srcId="{F08D29D9-D964-4E9B-AD0C-682ED64F8793}" destId="{F792E53C-3359-4008-8569-0898F529049D}" srcOrd="0" destOrd="1" presId="urn:microsoft.com/office/officeart/2005/8/layout/hProcess9"/>
    <dgm:cxn modelId="{5279FC39-00B9-4EBC-B2A4-6ED2B532F815}" type="presOf" srcId="{FB859560-ECDF-4E15-A66C-6406A31746F9}" destId="{C18C57D0-4B21-4A08-8D20-59D64164062F}" srcOrd="0" destOrd="0" presId="urn:microsoft.com/office/officeart/2005/8/layout/hProcess9"/>
    <dgm:cxn modelId="{A69444D8-E46E-42A1-A716-1DA0E38B1BA6}" type="presOf" srcId="{FFC297F0-EABF-438A-8763-10F17A03ABC9}" destId="{0E1FF3AC-E3AA-40DE-AAB6-AC11DBCCBA7B}" srcOrd="0" destOrd="0" presId="urn:microsoft.com/office/officeart/2005/8/layout/hProcess9"/>
    <dgm:cxn modelId="{F41A2037-AF3F-49CF-9B61-A15DBCA9DB8F}" srcId="{D599CA73-73C5-4720-8EB6-21314B655EBF}" destId="{F08D29D9-D964-4E9B-AD0C-682ED64F8793}" srcOrd="0" destOrd="0" parTransId="{B472BCED-3832-4C48-868C-2988EDAD7AEE}" sibTransId="{FAB28117-F9FD-491A-B7FA-57D302B700B1}"/>
    <dgm:cxn modelId="{A02EDB17-13A8-4A7E-AA9F-61EC51B0EC3D}" type="presOf" srcId="{C04D19CD-9F97-4899-B749-A1CBBB6500D8}" destId="{DE4704A1-1F54-4FF4-A231-B3DD118FD9EF}" srcOrd="0" destOrd="2" presId="urn:microsoft.com/office/officeart/2005/8/layout/hProcess9"/>
    <dgm:cxn modelId="{1FC9D9DB-30B6-43B0-8C22-A7CF8AC95C97}" type="presOf" srcId="{F331044A-00D2-46EE-803C-E71EDB982771}" destId="{F792E53C-3359-4008-8569-0898F529049D}" srcOrd="0" destOrd="2" presId="urn:microsoft.com/office/officeart/2005/8/layout/hProcess9"/>
    <dgm:cxn modelId="{657DAF37-D188-4CA9-A341-EBCD86EBBAE3}" type="presOf" srcId="{F089AB6A-8BDD-468D-8B9A-B023E00B5D96}" destId="{0E1FF3AC-E3AA-40DE-AAB6-AC11DBCCBA7B}" srcOrd="0" destOrd="1" presId="urn:microsoft.com/office/officeart/2005/8/layout/hProcess9"/>
    <dgm:cxn modelId="{2FE055DE-55C1-4A88-9D7B-A840ABAF5755}" type="presParOf" srcId="{C18C57D0-4B21-4A08-8D20-59D64164062F}" destId="{B0F6F961-CB64-4296-81BC-352801E0B65A}" srcOrd="0" destOrd="0" presId="urn:microsoft.com/office/officeart/2005/8/layout/hProcess9"/>
    <dgm:cxn modelId="{B71ADA5D-E483-4C46-AB81-2F0399D50610}" type="presParOf" srcId="{C18C57D0-4B21-4A08-8D20-59D64164062F}" destId="{DCD7622C-4AB8-4F3D-A7F2-0E4FA12A66C8}" srcOrd="1" destOrd="0" presId="urn:microsoft.com/office/officeart/2005/8/layout/hProcess9"/>
    <dgm:cxn modelId="{88E8C63A-B22F-41C2-A167-2CCF0861D2DF}" type="presParOf" srcId="{DCD7622C-4AB8-4F3D-A7F2-0E4FA12A66C8}" destId="{DE4704A1-1F54-4FF4-A231-B3DD118FD9EF}" srcOrd="0" destOrd="0" presId="urn:microsoft.com/office/officeart/2005/8/layout/hProcess9"/>
    <dgm:cxn modelId="{1CEC356F-C8F8-4C10-8FB1-FA1D3821C486}" type="presParOf" srcId="{DCD7622C-4AB8-4F3D-A7F2-0E4FA12A66C8}" destId="{68E3B925-B932-4936-975E-50D963073FB8}" srcOrd="1" destOrd="0" presId="urn:microsoft.com/office/officeart/2005/8/layout/hProcess9"/>
    <dgm:cxn modelId="{9A5C3B15-E388-43BA-B01F-F129CBB5D1B9}" type="presParOf" srcId="{DCD7622C-4AB8-4F3D-A7F2-0E4FA12A66C8}" destId="{0E1FF3AC-E3AA-40DE-AAB6-AC11DBCCBA7B}" srcOrd="2" destOrd="0" presId="urn:microsoft.com/office/officeart/2005/8/layout/hProcess9"/>
    <dgm:cxn modelId="{EFD7A9DD-BB89-40B7-A007-6659B0573F89}" type="presParOf" srcId="{DCD7622C-4AB8-4F3D-A7F2-0E4FA12A66C8}" destId="{A9B6F409-ADA6-43DE-9D3C-3F333CFAE53D}" srcOrd="3" destOrd="0" presId="urn:microsoft.com/office/officeart/2005/8/layout/hProcess9"/>
    <dgm:cxn modelId="{6B464054-8772-4F02-B7EA-FE3F0B81449F}" type="presParOf" srcId="{DCD7622C-4AB8-4F3D-A7F2-0E4FA12A66C8}" destId="{F792E53C-3359-4008-8569-0898F529049D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F6F961-CB64-4296-81BC-352801E0B65A}">
      <dsp:nvSpPr>
        <dsp:cNvPr id="0" name=""/>
        <dsp:cNvSpPr/>
      </dsp:nvSpPr>
      <dsp:spPr>
        <a:xfrm>
          <a:off x="625532" y="0"/>
          <a:ext cx="7089370" cy="3678935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4704A1-1F54-4FF4-A231-B3DD118FD9EF}">
      <dsp:nvSpPr>
        <dsp:cNvPr id="0" name=""/>
        <dsp:cNvSpPr/>
      </dsp:nvSpPr>
      <dsp:spPr>
        <a:xfrm>
          <a:off x="3983" y="1103680"/>
          <a:ext cx="2587169" cy="14715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600" b="1" kern="1200" dirty="0" smtClean="0">
              <a:latin typeface="Catamaran" panose="02020500000000000000" charset="0"/>
              <a:cs typeface="Catamaran" panose="02020500000000000000" charset="0"/>
            </a:rPr>
            <a:t>1. Segmentation</a:t>
          </a:r>
          <a:endParaRPr lang="zh-TW" altLang="en-US" sz="1600" b="1" kern="1200" dirty="0">
            <a:latin typeface="Catamaran" panose="02020500000000000000" charset="0"/>
            <a:cs typeface="Catamaran" panose="02020500000000000000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600" kern="1200" dirty="0" smtClean="0">
              <a:latin typeface="Catamaran" panose="02020500000000000000" charset="0"/>
              <a:cs typeface="Catamaran" panose="02020500000000000000" charset="0"/>
            </a:rPr>
            <a:t>Input a time series video</a:t>
          </a:r>
          <a:endParaRPr lang="zh-TW" altLang="en-US" sz="1600" kern="1200" dirty="0">
            <a:latin typeface="Catamaran" panose="02020500000000000000" charset="0"/>
            <a:cs typeface="Catamaran" panose="02020500000000000000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600" kern="1200" dirty="0" smtClean="0">
              <a:latin typeface="Catamaran" panose="02020500000000000000" charset="0"/>
              <a:cs typeface="Catamaran" panose="02020500000000000000" charset="0"/>
            </a:rPr>
            <a:t>Detect for each frame</a:t>
          </a:r>
          <a:endParaRPr lang="zh-TW" altLang="en-US" sz="1600" kern="1200" dirty="0">
            <a:latin typeface="Catamaran" panose="02020500000000000000" charset="0"/>
            <a:cs typeface="Catamaran" panose="02020500000000000000" charset="0"/>
          </a:endParaRPr>
        </a:p>
      </dsp:txBody>
      <dsp:txXfrm>
        <a:off x="75819" y="1175516"/>
        <a:ext cx="2443497" cy="1327902"/>
      </dsp:txXfrm>
    </dsp:sp>
    <dsp:sp modelId="{0E1FF3AC-E3AA-40DE-AAB6-AC11DBCCBA7B}">
      <dsp:nvSpPr>
        <dsp:cNvPr id="0" name=""/>
        <dsp:cNvSpPr/>
      </dsp:nvSpPr>
      <dsp:spPr>
        <a:xfrm>
          <a:off x="2876633" y="1103680"/>
          <a:ext cx="2587169" cy="14715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600" b="1" kern="1200" dirty="0" smtClean="0">
              <a:latin typeface="Catamaran" panose="02020500000000000000" charset="0"/>
              <a:cs typeface="Catamaran" panose="02020500000000000000" charset="0"/>
            </a:rPr>
            <a:t>2. Calculate Volume</a:t>
          </a:r>
          <a:endParaRPr lang="zh-TW" altLang="en-US" sz="1600" b="1" kern="1200" dirty="0">
            <a:latin typeface="Catamaran" panose="02020500000000000000" charset="0"/>
            <a:cs typeface="Catamaran" panose="02020500000000000000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600" kern="1200" dirty="0" smtClean="0">
              <a:latin typeface="Catamaran" panose="02020500000000000000" charset="0"/>
              <a:cs typeface="Catamaran" panose="02020500000000000000" charset="0"/>
            </a:rPr>
            <a:t>Based on the result of segmentation</a:t>
          </a:r>
          <a:endParaRPr lang="zh-TW" altLang="en-US" sz="1600" kern="1200" dirty="0">
            <a:latin typeface="Catamaran" panose="02020500000000000000" charset="0"/>
            <a:cs typeface="Catamaran" panose="02020500000000000000" charset="0"/>
          </a:endParaRPr>
        </a:p>
      </dsp:txBody>
      <dsp:txXfrm>
        <a:off x="2948469" y="1175516"/>
        <a:ext cx="2443497" cy="1327902"/>
      </dsp:txXfrm>
    </dsp:sp>
    <dsp:sp modelId="{F792E53C-3359-4008-8569-0898F529049D}">
      <dsp:nvSpPr>
        <dsp:cNvPr id="0" name=""/>
        <dsp:cNvSpPr/>
      </dsp:nvSpPr>
      <dsp:spPr>
        <a:xfrm>
          <a:off x="5749283" y="1103680"/>
          <a:ext cx="2587169" cy="14715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600" b="1" kern="1200" dirty="0" smtClean="0">
              <a:latin typeface="Catamaran" panose="02020500000000000000" charset="0"/>
              <a:cs typeface="Catamaran" panose="02020500000000000000" charset="0"/>
            </a:rPr>
            <a:t>3. Calculate LVEF</a:t>
          </a:r>
          <a:endParaRPr lang="zh-TW" altLang="en-US" sz="1600" b="1" kern="1200" dirty="0">
            <a:latin typeface="Catamaran" panose="02020500000000000000" charset="0"/>
            <a:cs typeface="Catamaran" panose="02020500000000000000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600" kern="1200" dirty="0" smtClean="0">
              <a:latin typeface="Catamaran" panose="02020500000000000000" charset="0"/>
              <a:cs typeface="Catamaran" panose="02020500000000000000" charset="0"/>
            </a:rPr>
            <a:t>Time series data of calculated volume</a:t>
          </a:r>
          <a:endParaRPr lang="zh-TW" altLang="en-US" sz="1600" kern="1200" dirty="0">
            <a:latin typeface="Catamaran" panose="02020500000000000000" charset="0"/>
            <a:cs typeface="Catamaran" panose="02020500000000000000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600" kern="1200" dirty="0" smtClean="0">
              <a:latin typeface="Catamaran" panose="02020500000000000000" charset="0"/>
              <a:cs typeface="Catamaran" panose="02020500000000000000" charset="0"/>
            </a:rPr>
            <a:t>Determine EDV, ESV</a:t>
          </a:r>
          <a:endParaRPr lang="zh-TW" altLang="en-US" sz="1600" kern="1200" dirty="0">
            <a:latin typeface="Catamaran" panose="02020500000000000000" charset="0"/>
            <a:cs typeface="Catamaran" panose="02020500000000000000" charset="0"/>
          </a:endParaRPr>
        </a:p>
      </dsp:txBody>
      <dsp:txXfrm>
        <a:off x="5821119" y="1175516"/>
        <a:ext cx="2443497" cy="13279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A0F81-E666-4870-8253-820BB5B01023}" type="datetimeFigureOut">
              <a:rPr lang="zh-TW" altLang="en-US" smtClean="0"/>
              <a:t>2022/12/26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91C409-6227-432B-8AEF-4903BA08C3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725288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dd64163a3_0_37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3dd64163a3_0_37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220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dd64163a3_0_37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3dd64163a3_0_37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4871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dd64163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dd64163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9986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3e415346c3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3e415346c3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111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db025686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3db025686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dd64163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dd64163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3985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dd64163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dd64163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dd64163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dd64163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850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dd64163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dd64163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5049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dd64163a3_0_37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3dd64163a3_0_37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dd64163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dd64163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2123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dd64163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dd64163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703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6016175" y="4467009"/>
            <a:ext cx="4691713" cy="2694786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349675" y="1079513"/>
            <a:ext cx="5081100" cy="24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349675" y="3654485"/>
            <a:ext cx="5081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-6780826">
            <a:off x="6463817" y="-356334"/>
            <a:ext cx="4207360" cy="2863838"/>
          </a:xfrm>
          <a:custGeom>
            <a:avLst/>
            <a:gdLst/>
            <a:ahLst/>
            <a:cxnLst/>
            <a:rect l="l" t="t" r="r" b="b"/>
            <a:pathLst>
              <a:path w="108519" h="73866" fill="none" extrusionOk="0">
                <a:moveTo>
                  <a:pt x="84328" y="16813"/>
                </a:moveTo>
                <a:cubicBezTo>
                  <a:pt x="78963" y="19875"/>
                  <a:pt x="72680" y="20793"/>
                  <a:pt x="66667" y="22268"/>
                </a:cubicBezTo>
                <a:cubicBezTo>
                  <a:pt x="60652" y="23765"/>
                  <a:pt x="54460" y="26113"/>
                  <a:pt x="50770" y="31077"/>
                </a:cubicBezTo>
                <a:cubicBezTo>
                  <a:pt x="46859" y="36329"/>
                  <a:pt x="46411" y="43641"/>
                  <a:pt x="42208" y="48670"/>
                </a:cubicBezTo>
                <a:cubicBezTo>
                  <a:pt x="38833" y="52695"/>
                  <a:pt x="33446" y="54596"/>
                  <a:pt x="28192" y="54886"/>
                </a:cubicBezTo>
                <a:cubicBezTo>
                  <a:pt x="22939" y="55154"/>
                  <a:pt x="17729" y="53991"/>
                  <a:pt x="12587" y="52829"/>
                </a:cubicBezTo>
                <a:cubicBezTo>
                  <a:pt x="10374" y="52315"/>
                  <a:pt x="8094" y="51800"/>
                  <a:pt x="5835" y="52158"/>
                </a:cubicBezTo>
                <a:cubicBezTo>
                  <a:pt x="3600" y="52516"/>
                  <a:pt x="1364" y="53970"/>
                  <a:pt x="783" y="56161"/>
                </a:cubicBezTo>
                <a:cubicBezTo>
                  <a:pt x="1" y="59201"/>
                  <a:pt x="2482" y="62242"/>
                  <a:pt x="2169" y="65348"/>
                </a:cubicBezTo>
                <a:cubicBezTo>
                  <a:pt x="2013" y="66847"/>
                  <a:pt x="1208" y="68300"/>
                  <a:pt x="1409" y="69798"/>
                </a:cubicBezTo>
                <a:cubicBezTo>
                  <a:pt x="1611" y="71474"/>
                  <a:pt x="3063" y="72792"/>
                  <a:pt x="4673" y="73329"/>
                </a:cubicBezTo>
                <a:cubicBezTo>
                  <a:pt x="6282" y="73865"/>
                  <a:pt x="8026" y="73753"/>
                  <a:pt x="9725" y="73597"/>
                </a:cubicBezTo>
                <a:cubicBezTo>
                  <a:pt x="23341" y="72345"/>
                  <a:pt x="36777" y="68121"/>
                  <a:pt x="50436" y="69128"/>
                </a:cubicBezTo>
                <a:cubicBezTo>
                  <a:pt x="56091" y="69530"/>
                  <a:pt x="61659" y="70848"/>
                  <a:pt x="67314" y="71497"/>
                </a:cubicBezTo>
                <a:cubicBezTo>
                  <a:pt x="72948" y="72122"/>
                  <a:pt x="78850" y="72054"/>
                  <a:pt x="84081" y="69843"/>
                </a:cubicBezTo>
                <a:cubicBezTo>
                  <a:pt x="89470" y="67539"/>
                  <a:pt x="93739" y="63068"/>
                  <a:pt x="96803" y="58039"/>
                </a:cubicBezTo>
                <a:cubicBezTo>
                  <a:pt x="99844" y="53031"/>
                  <a:pt x="101811" y="47418"/>
                  <a:pt x="103689" y="41852"/>
                </a:cubicBezTo>
                <a:cubicBezTo>
                  <a:pt x="105835" y="35503"/>
                  <a:pt x="107937" y="29020"/>
                  <a:pt x="108227" y="22313"/>
                </a:cubicBezTo>
                <a:cubicBezTo>
                  <a:pt x="108518" y="15606"/>
                  <a:pt x="106796" y="8541"/>
                  <a:pt x="102214" y="3644"/>
                </a:cubicBezTo>
                <a:cubicBezTo>
                  <a:pt x="100738" y="2058"/>
                  <a:pt x="98010" y="1"/>
                  <a:pt x="95685" y="469"/>
                </a:cubicBezTo>
                <a:cubicBezTo>
                  <a:pt x="93584" y="895"/>
                  <a:pt x="93360" y="2839"/>
                  <a:pt x="93024" y="4628"/>
                </a:cubicBezTo>
                <a:cubicBezTo>
                  <a:pt x="92085" y="9904"/>
                  <a:pt x="89023" y="14130"/>
                  <a:pt x="84328" y="16813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2117780" y="-1113275"/>
            <a:ext cx="3359537" cy="2267502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4748576">
            <a:off x="-1151967" y="3691100"/>
            <a:ext cx="3359447" cy="2267441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15" name="群組 14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16" name="圖片 15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/>
          <p:nvPr/>
        </p:nvSpPr>
        <p:spPr>
          <a:xfrm rot="-1281627">
            <a:off x="-999932" y="-1657509"/>
            <a:ext cx="5036795" cy="2892992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6"/>
          <p:cNvSpPr/>
          <p:nvPr/>
        </p:nvSpPr>
        <p:spPr>
          <a:xfrm rot="-8100000">
            <a:off x="-58880" y="5164197"/>
            <a:ext cx="4207354" cy="2863834"/>
          </a:xfrm>
          <a:custGeom>
            <a:avLst/>
            <a:gdLst/>
            <a:ahLst/>
            <a:cxnLst/>
            <a:rect l="l" t="t" r="r" b="b"/>
            <a:pathLst>
              <a:path w="108519" h="73866" fill="none" extrusionOk="0">
                <a:moveTo>
                  <a:pt x="84328" y="16813"/>
                </a:moveTo>
                <a:cubicBezTo>
                  <a:pt x="78963" y="19875"/>
                  <a:pt x="72680" y="20793"/>
                  <a:pt x="66667" y="22268"/>
                </a:cubicBezTo>
                <a:cubicBezTo>
                  <a:pt x="60652" y="23765"/>
                  <a:pt x="54460" y="26113"/>
                  <a:pt x="50770" y="31077"/>
                </a:cubicBezTo>
                <a:cubicBezTo>
                  <a:pt x="46859" y="36329"/>
                  <a:pt x="46411" y="43641"/>
                  <a:pt x="42208" y="48670"/>
                </a:cubicBezTo>
                <a:cubicBezTo>
                  <a:pt x="38833" y="52695"/>
                  <a:pt x="33446" y="54596"/>
                  <a:pt x="28192" y="54886"/>
                </a:cubicBezTo>
                <a:cubicBezTo>
                  <a:pt x="22939" y="55154"/>
                  <a:pt x="17729" y="53991"/>
                  <a:pt x="12587" y="52829"/>
                </a:cubicBezTo>
                <a:cubicBezTo>
                  <a:pt x="10374" y="52315"/>
                  <a:pt x="8094" y="51800"/>
                  <a:pt x="5835" y="52158"/>
                </a:cubicBezTo>
                <a:cubicBezTo>
                  <a:pt x="3600" y="52516"/>
                  <a:pt x="1364" y="53970"/>
                  <a:pt x="783" y="56161"/>
                </a:cubicBezTo>
                <a:cubicBezTo>
                  <a:pt x="1" y="59201"/>
                  <a:pt x="2482" y="62242"/>
                  <a:pt x="2169" y="65348"/>
                </a:cubicBezTo>
                <a:cubicBezTo>
                  <a:pt x="2013" y="66847"/>
                  <a:pt x="1208" y="68300"/>
                  <a:pt x="1409" y="69798"/>
                </a:cubicBezTo>
                <a:cubicBezTo>
                  <a:pt x="1611" y="71474"/>
                  <a:pt x="3063" y="72792"/>
                  <a:pt x="4673" y="73329"/>
                </a:cubicBezTo>
                <a:cubicBezTo>
                  <a:pt x="6282" y="73865"/>
                  <a:pt x="8026" y="73753"/>
                  <a:pt x="9725" y="73597"/>
                </a:cubicBezTo>
                <a:cubicBezTo>
                  <a:pt x="23341" y="72345"/>
                  <a:pt x="36777" y="68121"/>
                  <a:pt x="50436" y="69128"/>
                </a:cubicBezTo>
                <a:cubicBezTo>
                  <a:pt x="56091" y="69530"/>
                  <a:pt x="61659" y="70848"/>
                  <a:pt x="67314" y="71497"/>
                </a:cubicBezTo>
                <a:cubicBezTo>
                  <a:pt x="72948" y="72122"/>
                  <a:pt x="78850" y="72054"/>
                  <a:pt x="84081" y="69843"/>
                </a:cubicBezTo>
                <a:cubicBezTo>
                  <a:pt x="89470" y="67539"/>
                  <a:pt x="93739" y="63068"/>
                  <a:pt x="96803" y="58039"/>
                </a:cubicBezTo>
                <a:cubicBezTo>
                  <a:pt x="99844" y="53031"/>
                  <a:pt x="101811" y="47418"/>
                  <a:pt x="103689" y="41852"/>
                </a:cubicBezTo>
                <a:cubicBezTo>
                  <a:pt x="105835" y="35503"/>
                  <a:pt x="107937" y="29020"/>
                  <a:pt x="108227" y="22313"/>
                </a:cubicBezTo>
                <a:cubicBezTo>
                  <a:pt x="108518" y="15606"/>
                  <a:pt x="106796" y="8541"/>
                  <a:pt x="102214" y="3644"/>
                </a:cubicBezTo>
                <a:cubicBezTo>
                  <a:pt x="100738" y="2058"/>
                  <a:pt x="98010" y="1"/>
                  <a:pt x="95685" y="469"/>
                </a:cubicBezTo>
                <a:cubicBezTo>
                  <a:pt x="93584" y="895"/>
                  <a:pt x="93360" y="2839"/>
                  <a:pt x="93024" y="4628"/>
                </a:cubicBezTo>
                <a:cubicBezTo>
                  <a:pt x="92085" y="9904"/>
                  <a:pt x="89023" y="14130"/>
                  <a:pt x="84328" y="16813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6"/>
          <p:cNvSpPr/>
          <p:nvPr/>
        </p:nvSpPr>
        <p:spPr>
          <a:xfrm rot="-7412333">
            <a:off x="5371676" y="-979963"/>
            <a:ext cx="5350894" cy="3611640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6"/>
          <p:cNvSpPr/>
          <p:nvPr/>
        </p:nvSpPr>
        <p:spPr>
          <a:xfrm rot="-10432440">
            <a:off x="4809186" y="4053024"/>
            <a:ext cx="4691882" cy="2694884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13" name="群組 12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14" name="圖片 13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>
            <a:spLocks noGrp="1"/>
          </p:cNvSpPr>
          <p:nvPr>
            <p:ph type="ctrTitle"/>
          </p:nvPr>
        </p:nvSpPr>
        <p:spPr>
          <a:xfrm>
            <a:off x="2430000" y="84355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4" name="Google Shape;194;p24"/>
          <p:cNvSpPr txBox="1">
            <a:spLocks noGrp="1"/>
          </p:cNvSpPr>
          <p:nvPr>
            <p:ph type="subTitle" idx="1"/>
          </p:nvPr>
        </p:nvSpPr>
        <p:spPr>
          <a:xfrm>
            <a:off x="2425050" y="1683175"/>
            <a:ext cx="42939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5" name="Google Shape;195;p24"/>
          <p:cNvSpPr/>
          <p:nvPr/>
        </p:nvSpPr>
        <p:spPr>
          <a:xfrm rot="6780826" flipH="1">
            <a:off x="-1547667" y="-356334"/>
            <a:ext cx="4207360" cy="2863838"/>
          </a:xfrm>
          <a:custGeom>
            <a:avLst/>
            <a:gdLst/>
            <a:ahLst/>
            <a:cxnLst/>
            <a:rect l="l" t="t" r="r" b="b"/>
            <a:pathLst>
              <a:path w="108519" h="73866" fill="none" extrusionOk="0">
                <a:moveTo>
                  <a:pt x="84328" y="16813"/>
                </a:moveTo>
                <a:cubicBezTo>
                  <a:pt x="78963" y="19875"/>
                  <a:pt x="72680" y="20793"/>
                  <a:pt x="66667" y="22268"/>
                </a:cubicBezTo>
                <a:cubicBezTo>
                  <a:pt x="60652" y="23765"/>
                  <a:pt x="54460" y="26113"/>
                  <a:pt x="50770" y="31077"/>
                </a:cubicBezTo>
                <a:cubicBezTo>
                  <a:pt x="46859" y="36329"/>
                  <a:pt x="46411" y="43641"/>
                  <a:pt x="42208" y="48670"/>
                </a:cubicBezTo>
                <a:cubicBezTo>
                  <a:pt x="38833" y="52695"/>
                  <a:pt x="33446" y="54596"/>
                  <a:pt x="28192" y="54886"/>
                </a:cubicBezTo>
                <a:cubicBezTo>
                  <a:pt x="22939" y="55154"/>
                  <a:pt x="17729" y="53991"/>
                  <a:pt x="12587" y="52829"/>
                </a:cubicBezTo>
                <a:cubicBezTo>
                  <a:pt x="10374" y="52315"/>
                  <a:pt x="8094" y="51800"/>
                  <a:pt x="5835" y="52158"/>
                </a:cubicBezTo>
                <a:cubicBezTo>
                  <a:pt x="3600" y="52516"/>
                  <a:pt x="1364" y="53970"/>
                  <a:pt x="783" y="56161"/>
                </a:cubicBezTo>
                <a:cubicBezTo>
                  <a:pt x="1" y="59201"/>
                  <a:pt x="2482" y="62242"/>
                  <a:pt x="2169" y="65348"/>
                </a:cubicBezTo>
                <a:cubicBezTo>
                  <a:pt x="2013" y="66847"/>
                  <a:pt x="1208" y="68300"/>
                  <a:pt x="1409" y="69798"/>
                </a:cubicBezTo>
                <a:cubicBezTo>
                  <a:pt x="1611" y="71474"/>
                  <a:pt x="3063" y="72792"/>
                  <a:pt x="4673" y="73329"/>
                </a:cubicBezTo>
                <a:cubicBezTo>
                  <a:pt x="6282" y="73865"/>
                  <a:pt x="8026" y="73753"/>
                  <a:pt x="9725" y="73597"/>
                </a:cubicBezTo>
                <a:cubicBezTo>
                  <a:pt x="23341" y="72345"/>
                  <a:pt x="36777" y="68121"/>
                  <a:pt x="50436" y="69128"/>
                </a:cubicBezTo>
                <a:cubicBezTo>
                  <a:pt x="56091" y="69530"/>
                  <a:pt x="61659" y="70848"/>
                  <a:pt x="67314" y="71497"/>
                </a:cubicBezTo>
                <a:cubicBezTo>
                  <a:pt x="72948" y="72122"/>
                  <a:pt x="78850" y="72054"/>
                  <a:pt x="84081" y="69843"/>
                </a:cubicBezTo>
                <a:cubicBezTo>
                  <a:pt x="89470" y="67539"/>
                  <a:pt x="93739" y="63068"/>
                  <a:pt x="96803" y="58039"/>
                </a:cubicBezTo>
                <a:cubicBezTo>
                  <a:pt x="99844" y="53031"/>
                  <a:pt x="101811" y="47418"/>
                  <a:pt x="103689" y="41852"/>
                </a:cubicBezTo>
                <a:cubicBezTo>
                  <a:pt x="105835" y="35503"/>
                  <a:pt x="107937" y="29020"/>
                  <a:pt x="108227" y="22313"/>
                </a:cubicBezTo>
                <a:cubicBezTo>
                  <a:pt x="108518" y="15606"/>
                  <a:pt x="106796" y="8541"/>
                  <a:pt x="102214" y="3644"/>
                </a:cubicBezTo>
                <a:cubicBezTo>
                  <a:pt x="100738" y="2058"/>
                  <a:pt x="98010" y="1"/>
                  <a:pt x="95685" y="469"/>
                </a:cubicBezTo>
                <a:cubicBezTo>
                  <a:pt x="93584" y="895"/>
                  <a:pt x="93360" y="2839"/>
                  <a:pt x="93024" y="4628"/>
                </a:cubicBezTo>
                <a:cubicBezTo>
                  <a:pt x="92085" y="9904"/>
                  <a:pt x="89023" y="14130"/>
                  <a:pt x="84328" y="16813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4"/>
          <p:cNvSpPr/>
          <p:nvPr/>
        </p:nvSpPr>
        <p:spPr>
          <a:xfrm rot="-2099122" flipH="1">
            <a:off x="7272107" y="-1418050"/>
            <a:ext cx="3359621" cy="2267559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4"/>
          <p:cNvSpPr/>
          <p:nvPr/>
        </p:nvSpPr>
        <p:spPr>
          <a:xfrm flipH="1">
            <a:off x="-1584378" y="4467009"/>
            <a:ext cx="4691713" cy="2694786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4"/>
          <p:cNvSpPr/>
          <p:nvPr/>
        </p:nvSpPr>
        <p:spPr>
          <a:xfrm rot="-4748576" flipH="1">
            <a:off x="6916030" y="3157700"/>
            <a:ext cx="3359447" cy="2267441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4"/>
          <p:cNvSpPr txBox="1"/>
          <p:nvPr/>
        </p:nvSpPr>
        <p:spPr>
          <a:xfrm>
            <a:off x="1841250" y="3348150"/>
            <a:ext cx="54615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16" name="群組 15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17" name="圖片 16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0999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91925" y="243807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9147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391925" y="3238225"/>
            <a:ext cx="43602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 rot="-1281699">
            <a:off x="-1104364" y="-946156"/>
            <a:ext cx="4691843" cy="2694861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-8100000">
            <a:off x="-1302380" y="3912772"/>
            <a:ext cx="4207354" cy="2863834"/>
          </a:xfrm>
          <a:custGeom>
            <a:avLst/>
            <a:gdLst/>
            <a:ahLst/>
            <a:cxnLst/>
            <a:rect l="l" t="t" r="r" b="b"/>
            <a:pathLst>
              <a:path w="108519" h="73866" fill="none" extrusionOk="0">
                <a:moveTo>
                  <a:pt x="84328" y="16813"/>
                </a:moveTo>
                <a:cubicBezTo>
                  <a:pt x="78963" y="19875"/>
                  <a:pt x="72680" y="20793"/>
                  <a:pt x="66667" y="22268"/>
                </a:cubicBezTo>
                <a:cubicBezTo>
                  <a:pt x="60652" y="23765"/>
                  <a:pt x="54460" y="26113"/>
                  <a:pt x="50770" y="31077"/>
                </a:cubicBezTo>
                <a:cubicBezTo>
                  <a:pt x="46859" y="36329"/>
                  <a:pt x="46411" y="43641"/>
                  <a:pt x="42208" y="48670"/>
                </a:cubicBezTo>
                <a:cubicBezTo>
                  <a:pt x="38833" y="52695"/>
                  <a:pt x="33446" y="54596"/>
                  <a:pt x="28192" y="54886"/>
                </a:cubicBezTo>
                <a:cubicBezTo>
                  <a:pt x="22939" y="55154"/>
                  <a:pt x="17729" y="53991"/>
                  <a:pt x="12587" y="52829"/>
                </a:cubicBezTo>
                <a:cubicBezTo>
                  <a:pt x="10374" y="52315"/>
                  <a:pt x="8094" y="51800"/>
                  <a:pt x="5835" y="52158"/>
                </a:cubicBezTo>
                <a:cubicBezTo>
                  <a:pt x="3600" y="52516"/>
                  <a:pt x="1364" y="53970"/>
                  <a:pt x="783" y="56161"/>
                </a:cubicBezTo>
                <a:cubicBezTo>
                  <a:pt x="1" y="59201"/>
                  <a:pt x="2482" y="62242"/>
                  <a:pt x="2169" y="65348"/>
                </a:cubicBezTo>
                <a:cubicBezTo>
                  <a:pt x="2013" y="66847"/>
                  <a:pt x="1208" y="68300"/>
                  <a:pt x="1409" y="69798"/>
                </a:cubicBezTo>
                <a:cubicBezTo>
                  <a:pt x="1611" y="71474"/>
                  <a:pt x="3063" y="72792"/>
                  <a:pt x="4673" y="73329"/>
                </a:cubicBezTo>
                <a:cubicBezTo>
                  <a:pt x="6282" y="73865"/>
                  <a:pt x="8026" y="73753"/>
                  <a:pt x="9725" y="73597"/>
                </a:cubicBezTo>
                <a:cubicBezTo>
                  <a:pt x="23341" y="72345"/>
                  <a:pt x="36777" y="68121"/>
                  <a:pt x="50436" y="69128"/>
                </a:cubicBezTo>
                <a:cubicBezTo>
                  <a:pt x="56091" y="69530"/>
                  <a:pt x="61659" y="70848"/>
                  <a:pt x="67314" y="71497"/>
                </a:cubicBezTo>
                <a:cubicBezTo>
                  <a:pt x="72948" y="72122"/>
                  <a:pt x="78850" y="72054"/>
                  <a:pt x="84081" y="69843"/>
                </a:cubicBezTo>
                <a:cubicBezTo>
                  <a:pt x="89470" y="67539"/>
                  <a:pt x="93739" y="63068"/>
                  <a:pt x="96803" y="58039"/>
                </a:cubicBezTo>
                <a:cubicBezTo>
                  <a:pt x="99844" y="53031"/>
                  <a:pt x="101811" y="47418"/>
                  <a:pt x="103689" y="41852"/>
                </a:cubicBezTo>
                <a:cubicBezTo>
                  <a:pt x="105835" y="35503"/>
                  <a:pt x="107937" y="29020"/>
                  <a:pt x="108227" y="22313"/>
                </a:cubicBezTo>
                <a:cubicBezTo>
                  <a:pt x="108518" y="15606"/>
                  <a:pt x="106796" y="8541"/>
                  <a:pt x="102214" y="3644"/>
                </a:cubicBezTo>
                <a:cubicBezTo>
                  <a:pt x="100738" y="2058"/>
                  <a:pt x="98010" y="1"/>
                  <a:pt x="95685" y="469"/>
                </a:cubicBezTo>
                <a:cubicBezTo>
                  <a:pt x="93584" y="895"/>
                  <a:pt x="93360" y="2839"/>
                  <a:pt x="93024" y="4628"/>
                </a:cubicBezTo>
                <a:cubicBezTo>
                  <a:pt x="92085" y="9904"/>
                  <a:pt x="89023" y="14130"/>
                  <a:pt x="84328" y="16813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rot="-5720159">
            <a:off x="4985443" y="-910785"/>
            <a:ext cx="5350831" cy="3611662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-10432440">
            <a:off x="4809186" y="4053024"/>
            <a:ext cx="4691882" cy="2694884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23" name="群組 22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24" name="圖片 23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2158650" y="1514225"/>
            <a:ext cx="4826700" cy="25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/>
          <p:nvPr/>
        </p:nvSpPr>
        <p:spPr>
          <a:xfrm rot="4912476">
            <a:off x="7309832" y="-1303203"/>
            <a:ext cx="4207469" cy="2863912"/>
          </a:xfrm>
          <a:custGeom>
            <a:avLst/>
            <a:gdLst/>
            <a:ahLst/>
            <a:cxnLst/>
            <a:rect l="l" t="t" r="r" b="b"/>
            <a:pathLst>
              <a:path w="108519" h="73866" fill="none" extrusionOk="0">
                <a:moveTo>
                  <a:pt x="84328" y="16813"/>
                </a:moveTo>
                <a:cubicBezTo>
                  <a:pt x="78963" y="19875"/>
                  <a:pt x="72680" y="20793"/>
                  <a:pt x="66667" y="22268"/>
                </a:cubicBezTo>
                <a:cubicBezTo>
                  <a:pt x="60652" y="23765"/>
                  <a:pt x="54460" y="26113"/>
                  <a:pt x="50770" y="31077"/>
                </a:cubicBezTo>
                <a:cubicBezTo>
                  <a:pt x="46859" y="36329"/>
                  <a:pt x="46411" y="43641"/>
                  <a:pt x="42208" y="48670"/>
                </a:cubicBezTo>
                <a:cubicBezTo>
                  <a:pt x="38833" y="52695"/>
                  <a:pt x="33446" y="54596"/>
                  <a:pt x="28192" y="54886"/>
                </a:cubicBezTo>
                <a:cubicBezTo>
                  <a:pt x="22939" y="55154"/>
                  <a:pt x="17729" y="53991"/>
                  <a:pt x="12587" y="52829"/>
                </a:cubicBezTo>
                <a:cubicBezTo>
                  <a:pt x="10374" y="52315"/>
                  <a:pt x="8094" y="51800"/>
                  <a:pt x="5835" y="52158"/>
                </a:cubicBezTo>
                <a:cubicBezTo>
                  <a:pt x="3600" y="52516"/>
                  <a:pt x="1364" y="53970"/>
                  <a:pt x="783" y="56161"/>
                </a:cubicBezTo>
                <a:cubicBezTo>
                  <a:pt x="1" y="59201"/>
                  <a:pt x="2482" y="62242"/>
                  <a:pt x="2169" y="65348"/>
                </a:cubicBezTo>
                <a:cubicBezTo>
                  <a:pt x="2013" y="66847"/>
                  <a:pt x="1208" y="68300"/>
                  <a:pt x="1409" y="69798"/>
                </a:cubicBezTo>
                <a:cubicBezTo>
                  <a:pt x="1611" y="71474"/>
                  <a:pt x="3063" y="72792"/>
                  <a:pt x="4673" y="73329"/>
                </a:cubicBezTo>
                <a:cubicBezTo>
                  <a:pt x="6282" y="73865"/>
                  <a:pt x="8026" y="73753"/>
                  <a:pt x="9725" y="73597"/>
                </a:cubicBezTo>
                <a:cubicBezTo>
                  <a:pt x="23341" y="72345"/>
                  <a:pt x="36777" y="68121"/>
                  <a:pt x="50436" y="69128"/>
                </a:cubicBezTo>
                <a:cubicBezTo>
                  <a:pt x="56091" y="69530"/>
                  <a:pt x="61659" y="70848"/>
                  <a:pt x="67314" y="71497"/>
                </a:cubicBezTo>
                <a:cubicBezTo>
                  <a:pt x="72948" y="72122"/>
                  <a:pt x="78850" y="72054"/>
                  <a:pt x="84081" y="69843"/>
                </a:cubicBezTo>
                <a:cubicBezTo>
                  <a:pt x="89470" y="67539"/>
                  <a:pt x="93739" y="63068"/>
                  <a:pt x="96803" y="58039"/>
                </a:cubicBezTo>
                <a:cubicBezTo>
                  <a:pt x="99844" y="53031"/>
                  <a:pt x="101811" y="47418"/>
                  <a:pt x="103689" y="41852"/>
                </a:cubicBezTo>
                <a:cubicBezTo>
                  <a:pt x="105835" y="35503"/>
                  <a:pt x="107937" y="29020"/>
                  <a:pt x="108227" y="22313"/>
                </a:cubicBezTo>
                <a:cubicBezTo>
                  <a:pt x="108518" y="15606"/>
                  <a:pt x="106796" y="8541"/>
                  <a:pt x="102214" y="3644"/>
                </a:cubicBezTo>
                <a:cubicBezTo>
                  <a:pt x="100738" y="2058"/>
                  <a:pt x="98010" y="1"/>
                  <a:pt x="95685" y="469"/>
                </a:cubicBezTo>
                <a:cubicBezTo>
                  <a:pt x="93584" y="895"/>
                  <a:pt x="93360" y="2839"/>
                  <a:pt x="93024" y="4628"/>
                </a:cubicBezTo>
                <a:cubicBezTo>
                  <a:pt x="92085" y="9904"/>
                  <a:pt x="89023" y="14130"/>
                  <a:pt x="84328" y="16813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2397048" y="4583801"/>
            <a:ext cx="5602646" cy="3217827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 rot="6529721">
            <a:off x="-2932850" y="875603"/>
            <a:ext cx="4691670" cy="2694762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21" name="群組 20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22" name="圖片 21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1290763" y="3409150"/>
            <a:ext cx="2907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2"/>
          </p:nvPr>
        </p:nvSpPr>
        <p:spPr>
          <a:xfrm>
            <a:off x="4945638" y="3409150"/>
            <a:ext cx="2907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3"/>
          </p:nvPr>
        </p:nvSpPr>
        <p:spPr>
          <a:xfrm>
            <a:off x="1290763" y="283190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4"/>
          </p:nvPr>
        </p:nvSpPr>
        <p:spPr>
          <a:xfrm>
            <a:off x="4945638" y="283190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/>
          <p:nvPr/>
        </p:nvSpPr>
        <p:spPr>
          <a:xfrm rot="6780826" flipH="1">
            <a:off x="-2081067" y="-356334"/>
            <a:ext cx="4207360" cy="2863838"/>
          </a:xfrm>
          <a:custGeom>
            <a:avLst/>
            <a:gdLst/>
            <a:ahLst/>
            <a:cxnLst/>
            <a:rect l="l" t="t" r="r" b="b"/>
            <a:pathLst>
              <a:path w="108519" h="73866" fill="none" extrusionOk="0">
                <a:moveTo>
                  <a:pt x="84328" y="16813"/>
                </a:moveTo>
                <a:cubicBezTo>
                  <a:pt x="78963" y="19875"/>
                  <a:pt x="72680" y="20793"/>
                  <a:pt x="66667" y="22268"/>
                </a:cubicBezTo>
                <a:cubicBezTo>
                  <a:pt x="60652" y="23765"/>
                  <a:pt x="54460" y="26113"/>
                  <a:pt x="50770" y="31077"/>
                </a:cubicBezTo>
                <a:cubicBezTo>
                  <a:pt x="46859" y="36329"/>
                  <a:pt x="46411" y="43641"/>
                  <a:pt x="42208" y="48670"/>
                </a:cubicBezTo>
                <a:cubicBezTo>
                  <a:pt x="38833" y="52695"/>
                  <a:pt x="33446" y="54596"/>
                  <a:pt x="28192" y="54886"/>
                </a:cubicBezTo>
                <a:cubicBezTo>
                  <a:pt x="22939" y="55154"/>
                  <a:pt x="17729" y="53991"/>
                  <a:pt x="12587" y="52829"/>
                </a:cubicBezTo>
                <a:cubicBezTo>
                  <a:pt x="10374" y="52315"/>
                  <a:pt x="8094" y="51800"/>
                  <a:pt x="5835" y="52158"/>
                </a:cubicBezTo>
                <a:cubicBezTo>
                  <a:pt x="3600" y="52516"/>
                  <a:pt x="1364" y="53970"/>
                  <a:pt x="783" y="56161"/>
                </a:cubicBezTo>
                <a:cubicBezTo>
                  <a:pt x="1" y="59201"/>
                  <a:pt x="2482" y="62242"/>
                  <a:pt x="2169" y="65348"/>
                </a:cubicBezTo>
                <a:cubicBezTo>
                  <a:pt x="2013" y="66847"/>
                  <a:pt x="1208" y="68300"/>
                  <a:pt x="1409" y="69798"/>
                </a:cubicBezTo>
                <a:cubicBezTo>
                  <a:pt x="1611" y="71474"/>
                  <a:pt x="3063" y="72792"/>
                  <a:pt x="4673" y="73329"/>
                </a:cubicBezTo>
                <a:cubicBezTo>
                  <a:pt x="6282" y="73865"/>
                  <a:pt x="8026" y="73753"/>
                  <a:pt x="9725" y="73597"/>
                </a:cubicBezTo>
                <a:cubicBezTo>
                  <a:pt x="23341" y="72345"/>
                  <a:pt x="36777" y="68121"/>
                  <a:pt x="50436" y="69128"/>
                </a:cubicBezTo>
                <a:cubicBezTo>
                  <a:pt x="56091" y="69530"/>
                  <a:pt x="61659" y="70848"/>
                  <a:pt x="67314" y="71497"/>
                </a:cubicBezTo>
                <a:cubicBezTo>
                  <a:pt x="72948" y="72122"/>
                  <a:pt x="78850" y="72054"/>
                  <a:pt x="84081" y="69843"/>
                </a:cubicBezTo>
                <a:cubicBezTo>
                  <a:pt x="89470" y="67539"/>
                  <a:pt x="93739" y="63068"/>
                  <a:pt x="96803" y="58039"/>
                </a:cubicBezTo>
                <a:cubicBezTo>
                  <a:pt x="99844" y="53031"/>
                  <a:pt x="101811" y="47418"/>
                  <a:pt x="103689" y="41852"/>
                </a:cubicBezTo>
                <a:cubicBezTo>
                  <a:pt x="105835" y="35503"/>
                  <a:pt x="107937" y="29020"/>
                  <a:pt x="108227" y="22313"/>
                </a:cubicBezTo>
                <a:cubicBezTo>
                  <a:pt x="108518" y="15606"/>
                  <a:pt x="106796" y="8541"/>
                  <a:pt x="102214" y="3644"/>
                </a:cubicBezTo>
                <a:cubicBezTo>
                  <a:pt x="100738" y="2058"/>
                  <a:pt x="98010" y="1"/>
                  <a:pt x="95685" y="469"/>
                </a:cubicBezTo>
                <a:cubicBezTo>
                  <a:pt x="93584" y="895"/>
                  <a:pt x="93360" y="2839"/>
                  <a:pt x="93024" y="4628"/>
                </a:cubicBezTo>
                <a:cubicBezTo>
                  <a:pt x="92085" y="9904"/>
                  <a:pt x="89023" y="14130"/>
                  <a:pt x="84328" y="16813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 flipH="1">
            <a:off x="7348352" y="-1113275"/>
            <a:ext cx="3359537" cy="2267502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 rot="-4748576" flipH="1">
            <a:off x="6382630" y="3691100"/>
            <a:ext cx="3359447" cy="2267441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 flipH="1">
            <a:off x="-819411" y="3437075"/>
            <a:ext cx="4000986" cy="2700445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18" name="群組 17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19" name="圖片 18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/>
          <p:nvPr/>
        </p:nvSpPr>
        <p:spPr>
          <a:xfrm rot="4413100">
            <a:off x="6378388" y="-602971"/>
            <a:ext cx="4691605" cy="2694724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rot="3530883">
            <a:off x="-2582938" y="3980736"/>
            <a:ext cx="4691458" cy="2694640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12" name="群組 11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13" name="圖片 12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1832938" y="1895175"/>
            <a:ext cx="2551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2" hasCustomPrompt="1"/>
          </p:nvPr>
        </p:nvSpPr>
        <p:spPr>
          <a:xfrm>
            <a:off x="2523388" y="1302000"/>
            <a:ext cx="11700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"/>
          </p:nvPr>
        </p:nvSpPr>
        <p:spPr>
          <a:xfrm>
            <a:off x="1832788" y="2329300"/>
            <a:ext cx="255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3"/>
          </p:nvPr>
        </p:nvSpPr>
        <p:spPr>
          <a:xfrm>
            <a:off x="4760013" y="1895175"/>
            <a:ext cx="2551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4" hasCustomPrompt="1"/>
          </p:nvPr>
        </p:nvSpPr>
        <p:spPr>
          <a:xfrm>
            <a:off x="5450615" y="1302000"/>
            <a:ext cx="11700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4760015" y="2329300"/>
            <a:ext cx="255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6"/>
          </p:nvPr>
        </p:nvSpPr>
        <p:spPr>
          <a:xfrm>
            <a:off x="1832938" y="3532175"/>
            <a:ext cx="2551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7" hasCustomPrompt="1"/>
          </p:nvPr>
        </p:nvSpPr>
        <p:spPr>
          <a:xfrm>
            <a:off x="2523388" y="2939000"/>
            <a:ext cx="11700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832788" y="3966300"/>
            <a:ext cx="255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/>
          </p:nvPr>
        </p:nvSpPr>
        <p:spPr>
          <a:xfrm>
            <a:off x="4760013" y="3532175"/>
            <a:ext cx="2551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450615" y="2939000"/>
            <a:ext cx="11700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4"/>
          </p:nvPr>
        </p:nvSpPr>
        <p:spPr>
          <a:xfrm>
            <a:off x="4760015" y="3966300"/>
            <a:ext cx="255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/>
          <p:nvPr/>
        </p:nvSpPr>
        <p:spPr>
          <a:xfrm rot="-6780826">
            <a:off x="6463817" y="-356334"/>
            <a:ext cx="4207360" cy="2863838"/>
          </a:xfrm>
          <a:custGeom>
            <a:avLst/>
            <a:gdLst/>
            <a:ahLst/>
            <a:cxnLst/>
            <a:rect l="l" t="t" r="r" b="b"/>
            <a:pathLst>
              <a:path w="108519" h="73866" fill="none" extrusionOk="0">
                <a:moveTo>
                  <a:pt x="84328" y="16813"/>
                </a:moveTo>
                <a:cubicBezTo>
                  <a:pt x="78963" y="19875"/>
                  <a:pt x="72680" y="20793"/>
                  <a:pt x="66667" y="22268"/>
                </a:cubicBezTo>
                <a:cubicBezTo>
                  <a:pt x="60652" y="23765"/>
                  <a:pt x="54460" y="26113"/>
                  <a:pt x="50770" y="31077"/>
                </a:cubicBezTo>
                <a:cubicBezTo>
                  <a:pt x="46859" y="36329"/>
                  <a:pt x="46411" y="43641"/>
                  <a:pt x="42208" y="48670"/>
                </a:cubicBezTo>
                <a:cubicBezTo>
                  <a:pt x="38833" y="52695"/>
                  <a:pt x="33446" y="54596"/>
                  <a:pt x="28192" y="54886"/>
                </a:cubicBezTo>
                <a:cubicBezTo>
                  <a:pt x="22939" y="55154"/>
                  <a:pt x="17729" y="53991"/>
                  <a:pt x="12587" y="52829"/>
                </a:cubicBezTo>
                <a:cubicBezTo>
                  <a:pt x="10374" y="52315"/>
                  <a:pt x="8094" y="51800"/>
                  <a:pt x="5835" y="52158"/>
                </a:cubicBezTo>
                <a:cubicBezTo>
                  <a:pt x="3600" y="52516"/>
                  <a:pt x="1364" y="53970"/>
                  <a:pt x="783" y="56161"/>
                </a:cubicBezTo>
                <a:cubicBezTo>
                  <a:pt x="1" y="59201"/>
                  <a:pt x="2482" y="62242"/>
                  <a:pt x="2169" y="65348"/>
                </a:cubicBezTo>
                <a:cubicBezTo>
                  <a:pt x="2013" y="66847"/>
                  <a:pt x="1208" y="68300"/>
                  <a:pt x="1409" y="69798"/>
                </a:cubicBezTo>
                <a:cubicBezTo>
                  <a:pt x="1611" y="71474"/>
                  <a:pt x="3063" y="72792"/>
                  <a:pt x="4673" y="73329"/>
                </a:cubicBezTo>
                <a:cubicBezTo>
                  <a:pt x="6282" y="73865"/>
                  <a:pt x="8026" y="73753"/>
                  <a:pt x="9725" y="73597"/>
                </a:cubicBezTo>
                <a:cubicBezTo>
                  <a:pt x="23341" y="72345"/>
                  <a:pt x="36777" y="68121"/>
                  <a:pt x="50436" y="69128"/>
                </a:cubicBezTo>
                <a:cubicBezTo>
                  <a:pt x="56091" y="69530"/>
                  <a:pt x="61659" y="70848"/>
                  <a:pt x="67314" y="71497"/>
                </a:cubicBezTo>
                <a:cubicBezTo>
                  <a:pt x="72948" y="72122"/>
                  <a:pt x="78850" y="72054"/>
                  <a:pt x="84081" y="69843"/>
                </a:cubicBezTo>
                <a:cubicBezTo>
                  <a:pt x="89470" y="67539"/>
                  <a:pt x="93739" y="63068"/>
                  <a:pt x="96803" y="58039"/>
                </a:cubicBezTo>
                <a:cubicBezTo>
                  <a:pt x="99844" y="53031"/>
                  <a:pt x="101811" y="47418"/>
                  <a:pt x="103689" y="41852"/>
                </a:cubicBezTo>
                <a:cubicBezTo>
                  <a:pt x="105835" y="35503"/>
                  <a:pt x="107937" y="29020"/>
                  <a:pt x="108227" y="22313"/>
                </a:cubicBezTo>
                <a:cubicBezTo>
                  <a:pt x="108518" y="15606"/>
                  <a:pt x="106796" y="8541"/>
                  <a:pt x="102214" y="3644"/>
                </a:cubicBezTo>
                <a:cubicBezTo>
                  <a:pt x="100738" y="2058"/>
                  <a:pt x="98010" y="1"/>
                  <a:pt x="95685" y="469"/>
                </a:cubicBezTo>
                <a:cubicBezTo>
                  <a:pt x="93584" y="895"/>
                  <a:pt x="93360" y="2839"/>
                  <a:pt x="93024" y="4628"/>
                </a:cubicBezTo>
                <a:cubicBezTo>
                  <a:pt x="92085" y="9904"/>
                  <a:pt x="89023" y="14130"/>
                  <a:pt x="84328" y="16813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-2117780" y="-1113275"/>
            <a:ext cx="3359537" cy="2267502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3"/>
          <p:cNvSpPr/>
          <p:nvPr/>
        </p:nvSpPr>
        <p:spPr>
          <a:xfrm rot="4748576">
            <a:off x="-1151967" y="3691100"/>
            <a:ext cx="3359447" cy="2267441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31" name="群組 30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32" name="圖片 31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/>
          <p:nvPr/>
        </p:nvSpPr>
        <p:spPr>
          <a:xfrm rot="8100000">
            <a:off x="6381961" y="2909752"/>
            <a:ext cx="4691793" cy="2694833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/>
          <p:nvPr/>
        </p:nvSpPr>
        <p:spPr>
          <a:xfrm rot="5957316">
            <a:off x="-2972218" y="-78930"/>
            <a:ext cx="4691511" cy="2694671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12" name="群組 11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13" name="圖片 12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subTitle" idx="1"/>
          </p:nvPr>
        </p:nvSpPr>
        <p:spPr>
          <a:xfrm>
            <a:off x="4838675" y="1941900"/>
            <a:ext cx="3140100" cy="12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7"/>
          <p:cNvSpPr/>
          <p:nvPr/>
        </p:nvSpPr>
        <p:spPr>
          <a:xfrm rot="-1394331" flipH="1">
            <a:off x="-783624" y="-2465489"/>
            <a:ext cx="4207339" cy="2863824"/>
          </a:xfrm>
          <a:custGeom>
            <a:avLst/>
            <a:gdLst/>
            <a:ahLst/>
            <a:cxnLst/>
            <a:rect l="l" t="t" r="r" b="b"/>
            <a:pathLst>
              <a:path w="108519" h="73866" fill="none" extrusionOk="0">
                <a:moveTo>
                  <a:pt x="84328" y="16813"/>
                </a:moveTo>
                <a:cubicBezTo>
                  <a:pt x="78963" y="19875"/>
                  <a:pt x="72680" y="20793"/>
                  <a:pt x="66667" y="22268"/>
                </a:cubicBezTo>
                <a:cubicBezTo>
                  <a:pt x="60652" y="23765"/>
                  <a:pt x="54460" y="26113"/>
                  <a:pt x="50770" y="31077"/>
                </a:cubicBezTo>
                <a:cubicBezTo>
                  <a:pt x="46859" y="36329"/>
                  <a:pt x="46411" y="43641"/>
                  <a:pt x="42208" y="48670"/>
                </a:cubicBezTo>
                <a:cubicBezTo>
                  <a:pt x="38833" y="52695"/>
                  <a:pt x="33446" y="54596"/>
                  <a:pt x="28192" y="54886"/>
                </a:cubicBezTo>
                <a:cubicBezTo>
                  <a:pt x="22939" y="55154"/>
                  <a:pt x="17729" y="53991"/>
                  <a:pt x="12587" y="52829"/>
                </a:cubicBezTo>
                <a:cubicBezTo>
                  <a:pt x="10374" y="52315"/>
                  <a:pt x="8094" y="51800"/>
                  <a:pt x="5835" y="52158"/>
                </a:cubicBezTo>
                <a:cubicBezTo>
                  <a:pt x="3600" y="52516"/>
                  <a:pt x="1364" y="53970"/>
                  <a:pt x="783" y="56161"/>
                </a:cubicBezTo>
                <a:cubicBezTo>
                  <a:pt x="1" y="59201"/>
                  <a:pt x="2482" y="62242"/>
                  <a:pt x="2169" y="65348"/>
                </a:cubicBezTo>
                <a:cubicBezTo>
                  <a:pt x="2013" y="66847"/>
                  <a:pt x="1208" y="68300"/>
                  <a:pt x="1409" y="69798"/>
                </a:cubicBezTo>
                <a:cubicBezTo>
                  <a:pt x="1611" y="71474"/>
                  <a:pt x="3063" y="72792"/>
                  <a:pt x="4673" y="73329"/>
                </a:cubicBezTo>
                <a:cubicBezTo>
                  <a:pt x="6282" y="73865"/>
                  <a:pt x="8026" y="73753"/>
                  <a:pt x="9725" y="73597"/>
                </a:cubicBezTo>
                <a:cubicBezTo>
                  <a:pt x="23341" y="72345"/>
                  <a:pt x="36777" y="68121"/>
                  <a:pt x="50436" y="69128"/>
                </a:cubicBezTo>
                <a:cubicBezTo>
                  <a:pt x="56091" y="69530"/>
                  <a:pt x="61659" y="70848"/>
                  <a:pt x="67314" y="71497"/>
                </a:cubicBezTo>
                <a:cubicBezTo>
                  <a:pt x="72948" y="72122"/>
                  <a:pt x="78850" y="72054"/>
                  <a:pt x="84081" y="69843"/>
                </a:cubicBezTo>
                <a:cubicBezTo>
                  <a:pt x="89470" y="67539"/>
                  <a:pt x="93739" y="63068"/>
                  <a:pt x="96803" y="58039"/>
                </a:cubicBezTo>
                <a:cubicBezTo>
                  <a:pt x="99844" y="53031"/>
                  <a:pt x="101811" y="47418"/>
                  <a:pt x="103689" y="41852"/>
                </a:cubicBezTo>
                <a:cubicBezTo>
                  <a:pt x="105835" y="35503"/>
                  <a:pt x="107937" y="29020"/>
                  <a:pt x="108227" y="22313"/>
                </a:cubicBezTo>
                <a:cubicBezTo>
                  <a:pt x="108518" y="15606"/>
                  <a:pt x="106796" y="8541"/>
                  <a:pt x="102214" y="3644"/>
                </a:cubicBezTo>
                <a:cubicBezTo>
                  <a:pt x="100738" y="2058"/>
                  <a:pt x="98010" y="1"/>
                  <a:pt x="95685" y="469"/>
                </a:cubicBezTo>
                <a:cubicBezTo>
                  <a:pt x="93584" y="895"/>
                  <a:pt x="93360" y="2839"/>
                  <a:pt x="93024" y="4628"/>
                </a:cubicBezTo>
                <a:cubicBezTo>
                  <a:pt x="92085" y="9904"/>
                  <a:pt x="89023" y="14130"/>
                  <a:pt x="84328" y="16813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7"/>
          <p:cNvSpPr/>
          <p:nvPr/>
        </p:nvSpPr>
        <p:spPr>
          <a:xfrm flipH="1">
            <a:off x="341454" y="4736194"/>
            <a:ext cx="4691713" cy="2694786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7"/>
          <p:cNvSpPr/>
          <p:nvPr/>
        </p:nvSpPr>
        <p:spPr>
          <a:xfrm rot="-7200036" flipH="1">
            <a:off x="7580168" y="-249806"/>
            <a:ext cx="4691628" cy="2694738"/>
          </a:xfrm>
          <a:custGeom>
            <a:avLst/>
            <a:gdLst/>
            <a:ahLst/>
            <a:cxnLst/>
            <a:rect l="l" t="t" r="r" b="b"/>
            <a:pathLst>
              <a:path w="121014" h="69507" fill="none" extrusionOk="0">
                <a:moveTo>
                  <a:pt x="7399" y="69506"/>
                </a:moveTo>
                <a:cubicBezTo>
                  <a:pt x="9613" y="64656"/>
                  <a:pt x="15560" y="62778"/>
                  <a:pt x="20881" y="62576"/>
                </a:cubicBezTo>
                <a:cubicBezTo>
                  <a:pt x="26202" y="62375"/>
                  <a:pt x="31678" y="63246"/>
                  <a:pt x="36731" y="61592"/>
                </a:cubicBezTo>
                <a:cubicBezTo>
                  <a:pt x="41247" y="60140"/>
                  <a:pt x="45048" y="56629"/>
                  <a:pt x="46859" y="52247"/>
                </a:cubicBezTo>
                <a:cubicBezTo>
                  <a:pt x="48312" y="48804"/>
                  <a:pt x="48535" y="44982"/>
                  <a:pt x="49206" y="41292"/>
                </a:cubicBezTo>
                <a:cubicBezTo>
                  <a:pt x="49900" y="37625"/>
                  <a:pt x="51197" y="33803"/>
                  <a:pt x="54169" y="31500"/>
                </a:cubicBezTo>
                <a:cubicBezTo>
                  <a:pt x="57701" y="28751"/>
                  <a:pt x="62688" y="28862"/>
                  <a:pt x="67025" y="29958"/>
                </a:cubicBezTo>
                <a:cubicBezTo>
                  <a:pt x="71362" y="31031"/>
                  <a:pt x="75521" y="32954"/>
                  <a:pt x="79969" y="33422"/>
                </a:cubicBezTo>
                <a:cubicBezTo>
                  <a:pt x="84418" y="33893"/>
                  <a:pt x="89493" y="32462"/>
                  <a:pt x="91594" y="28527"/>
                </a:cubicBezTo>
                <a:cubicBezTo>
                  <a:pt x="93540" y="24905"/>
                  <a:pt x="92467" y="20187"/>
                  <a:pt x="94590" y="16700"/>
                </a:cubicBezTo>
                <a:cubicBezTo>
                  <a:pt x="96759" y="13146"/>
                  <a:pt x="101968" y="12117"/>
                  <a:pt x="105611" y="14130"/>
                </a:cubicBezTo>
                <a:cubicBezTo>
                  <a:pt x="109254" y="16142"/>
                  <a:pt x="111155" y="20613"/>
                  <a:pt x="110708" y="24748"/>
                </a:cubicBezTo>
                <a:cubicBezTo>
                  <a:pt x="110238" y="28885"/>
                  <a:pt x="107668" y="32618"/>
                  <a:pt x="104316" y="35077"/>
                </a:cubicBezTo>
                <a:cubicBezTo>
                  <a:pt x="110171" y="36955"/>
                  <a:pt x="116542" y="31925"/>
                  <a:pt x="118778" y="26202"/>
                </a:cubicBezTo>
                <a:cubicBezTo>
                  <a:pt x="121014" y="20456"/>
                  <a:pt x="119225" y="13682"/>
                  <a:pt x="115290" y="8964"/>
                </a:cubicBezTo>
                <a:cubicBezTo>
                  <a:pt x="110306" y="2973"/>
                  <a:pt x="101968" y="0"/>
                  <a:pt x="94322" y="1476"/>
                </a:cubicBezTo>
                <a:cubicBezTo>
                  <a:pt x="88017" y="2704"/>
                  <a:pt x="82562" y="6639"/>
                  <a:pt x="76436" y="8651"/>
                </a:cubicBezTo>
                <a:cubicBezTo>
                  <a:pt x="66689" y="11849"/>
                  <a:pt x="56070" y="10016"/>
                  <a:pt x="46144" y="7467"/>
                </a:cubicBezTo>
                <a:cubicBezTo>
                  <a:pt x="36194" y="4919"/>
                  <a:pt x="26202" y="1676"/>
                  <a:pt x="15963" y="2191"/>
                </a:cubicBezTo>
                <a:cubicBezTo>
                  <a:pt x="11110" y="2436"/>
                  <a:pt x="5879" y="3801"/>
                  <a:pt x="2906" y="7668"/>
                </a:cubicBezTo>
                <a:cubicBezTo>
                  <a:pt x="111" y="11334"/>
                  <a:pt x="0" y="16320"/>
                  <a:pt x="268" y="20926"/>
                </a:cubicBezTo>
                <a:cubicBezTo>
                  <a:pt x="715" y="28504"/>
                  <a:pt x="1878" y="36061"/>
                  <a:pt x="3733" y="43438"/>
                </a:cubicBezTo>
                <a:cubicBezTo>
                  <a:pt x="4627" y="47060"/>
                  <a:pt x="5723" y="50727"/>
                  <a:pt x="5342" y="54438"/>
                </a:cubicBezTo>
                <a:cubicBezTo>
                  <a:pt x="5029" y="57344"/>
                  <a:pt x="3822" y="60161"/>
                  <a:pt x="3801" y="63091"/>
                </a:cubicBezTo>
                <a:cubicBezTo>
                  <a:pt x="3777" y="66042"/>
                  <a:pt x="4471" y="69351"/>
                  <a:pt x="7399" y="69506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14" name="群組 13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15" name="圖片 14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/>
          <p:nvPr/>
        </p:nvSpPr>
        <p:spPr>
          <a:xfrm rot="-2219110" flipH="1">
            <a:off x="3702227" y="3461425"/>
            <a:ext cx="4207399" cy="2863864"/>
          </a:xfrm>
          <a:custGeom>
            <a:avLst/>
            <a:gdLst/>
            <a:ahLst/>
            <a:cxnLst/>
            <a:rect l="l" t="t" r="r" b="b"/>
            <a:pathLst>
              <a:path w="108519" h="73866" fill="none" extrusionOk="0">
                <a:moveTo>
                  <a:pt x="84328" y="16813"/>
                </a:moveTo>
                <a:cubicBezTo>
                  <a:pt x="78963" y="19875"/>
                  <a:pt x="72680" y="20793"/>
                  <a:pt x="66667" y="22268"/>
                </a:cubicBezTo>
                <a:cubicBezTo>
                  <a:pt x="60652" y="23765"/>
                  <a:pt x="54460" y="26113"/>
                  <a:pt x="50770" y="31077"/>
                </a:cubicBezTo>
                <a:cubicBezTo>
                  <a:pt x="46859" y="36329"/>
                  <a:pt x="46411" y="43641"/>
                  <a:pt x="42208" y="48670"/>
                </a:cubicBezTo>
                <a:cubicBezTo>
                  <a:pt x="38833" y="52695"/>
                  <a:pt x="33446" y="54596"/>
                  <a:pt x="28192" y="54886"/>
                </a:cubicBezTo>
                <a:cubicBezTo>
                  <a:pt x="22939" y="55154"/>
                  <a:pt x="17729" y="53991"/>
                  <a:pt x="12587" y="52829"/>
                </a:cubicBezTo>
                <a:cubicBezTo>
                  <a:pt x="10374" y="52315"/>
                  <a:pt x="8094" y="51800"/>
                  <a:pt x="5835" y="52158"/>
                </a:cubicBezTo>
                <a:cubicBezTo>
                  <a:pt x="3600" y="52516"/>
                  <a:pt x="1364" y="53970"/>
                  <a:pt x="783" y="56161"/>
                </a:cubicBezTo>
                <a:cubicBezTo>
                  <a:pt x="1" y="59201"/>
                  <a:pt x="2482" y="62242"/>
                  <a:pt x="2169" y="65348"/>
                </a:cubicBezTo>
                <a:cubicBezTo>
                  <a:pt x="2013" y="66847"/>
                  <a:pt x="1208" y="68300"/>
                  <a:pt x="1409" y="69798"/>
                </a:cubicBezTo>
                <a:cubicBezTo>
                  <a:pt x="1611" y="71474"/>
                  <a:pt x="3063" y="72792"/>
                  <a:pt x="4673" y="73329"/>
                </a:cubicBezTo>
                <a:cubicBezTo>
                  <a:pt x="6282" y="73865"/>
                  <a:pt x="8026" y="73753"/>
                  <a:pt x="9725" y="73597"/>
                </a:cubicBezTo>
                <a:cubicBezTo>
                  <a:pt x="23341" y="72345"/>
                  <a:pt x="36777" y="68121"/>
                  <a:pt x="50436" y="69128"/>
                </a:cubicBezTo>
                <a:cubicBezTo>
                  <a:pt x="56091" y="69530"/>
                  <a:pt x="61659" y="70848"/>
                  <a:pt x="67314" y="71497"/>
                </a:cubicBezTo>
                <a:cubicBezTo>
                  <a:pt x="72948" y="72122"/>
                  <a:pt x="78850" y="72054"/>
                  <a:pt x="84081" y="69843"/>
                </a:cubicBezTo>
                <a:cubicBezTo>
                  <a:pt x="89470" y="67539"/>
                  <a:pt x="93739" y="63068"/>
                  <a:pt x="96803" y="58039"/>
                </a:cubicBezTo>
                <a:cubicBezTo>
                  <a:pt x="99844" y="53031"/>
                  <a:pt x="101811" y="47418"/>
                  <a:pt x="103689" y="41852"/>
                </a:cubicBezTo>
                <a:cubicBezTo>
                  <a:pt x="105835" y="35503"/>
                  <a:pt x="107937" y="29020"/>
                  <a:pt x="108227" y="22313"/>
                </a:cubicBezTo>
                <a:cubicBezTo>
                  <a:pt x="108518" y="15606"/>
                  <a:pt x="106796" y="8541"/>
                  <a:pt x="102214" y="3644"/>
                </a:cubicBezTo>
                <a:cubicBezTo>
                  <a:pt x="100738" y="2058"/>
                  <a:pt x="98010" y="1"/>
                  <a:pt x="95685" y="469"/>
                </a:cubicBezTo>
                <a:cubicBezTo>
                  <a:pt x="93584" y="895"/>
                  <a:pt x="93360" y="2839"/>
                  <a:pt x="93024" y="4628"/>
                </a:cubicBezTo>
                <a:cubicBezTo>
                  <a:pt x="92085" y="9904"/>
                  <a:pt x="89023" y="14130"/>
                  <a:pt x="84328" y="16813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5"/>
          <p:cNvSpPr/>
          <p:nvPr/>
        </p:nvSpPr>
        <p:spPr>
          <a:xfrm rot="-8999964" flipH="1">
            <a:off x="-2548897" y="1552715"/>
            <a:ext cx="3359476" cy="2267461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5"/>
          <p:cNvSpPr/>
          <p:nvPr/>
        </p:nvSpPr>
        <p:spPr>
          <a:xfrm rot="7851490" flipH="1">
            <a:off x="436977" y="-914054"/>
            <a:ext cx="3359484" cy="2267466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5"/>
          <p:cNvSpPr/>
          <p:nvPr/>
        </p:nvSpPr>
        <p:spPr>
          <a:xfrm rot="-9000116" flipH="1">
            <a:off x="7134150" y="905044"/>
            <a:ext cx="4001002" cy="2700456"/>
          </a:xfrm>
          <a:custGeom>
            <a:avLst/>
            <a:gdLst/>
            <a:ahLst/>
            <a:cxnLst/>
            <a:rect l="l" t="t" r="r" b="b"/>
            <a:pathLst>
              <a:path w="86653" h="58486" fill="none" extrusionOk="0">
                <a:moveTo>
                  <a:pt x="68902" y="9122"/>
                </a:moveTo>
                <a:cubicBezTo>
                  <a:pt x="64990" y="11581"/>
                  <a:pt x="60451" y="12856"/>
                  <a:pt x="56182" y="14622"/>
                </a:cubicBezTo>
                <a:cubicBezTo>
                  <a:pt x="51889" y="16410"/>
                  <a:pt x="47643" y="18937"/>
                  <a:pt x="45407" y="22983"/>
                </a:cubicBezTo>
                <a:cubicBezTo>
                  <a:pt x="43417" y="26628"/>
                  <a:pt x="43261" y="31076"/>
                  <a:pt x="41226" y="34698"/>
                </a:cubicBezTo>
                <a:cubicBezTo>
                  <a:pt x="38901" y="38790"/>
                  <a:pt x="34363" y="41271"/>
                  <a:pt x="29713" y="42009"/>
                </a:cubicBezTo>
                <a:cubicBezTo>
                  <a:pt x="25063" y="42746"/>
                  <a:pt x="20300" y="41920"/>
                  <a:pt x="15784" y="40645"/>
                </a:cubicBezTo>
                <a:cubicBezTo>
                  <a:pt x="13169" y="39908"/>
                  <a:pt x="10531" y="39014"/>
                  <a:pt x="7804" y="39080"/>
                </a:cubicBezTo>
                <a:cubicBezTo>
                  <a:pt x="5098" y="39148"/>
                  <a:pt x="2191" y="40421"/>
                  <a:pt x="1097" y="42925"/>
                </a:cubicBezTo>
                <a:cubicBezTo>
                  <a:pt x="0" y="45363"/>
                  <a:pt x="939" y="48335"/>
                  <a:pt x="2773" y="50281"/>
                </a:cubicBezTo>
                <a:cubicBezTo>
                  <a:pt x="4584" y="52225"/>
                  <a:pt x="7133" y="53343"/>
                  <a:pt x="9658" y="54193"/>
                </a:cubicBezTo>
                <a:cubicBezTo>
                  <a:pt x="22312" y="58485"/>
                  <a:pt x="36129" y="57793"/>
                  <a:pt x="49251" y="55355"/>
                </a:cubicBezTo>
                <a:cubicBezTo>
                  <a:pt x="56450" y="54014"/>
                  <a:pt x="63738" y="52070"/>
                  <a:pt x="69662" y="47777"/>
                </a:cubicBezTo>
                <a:cubicBezTo>
                  <a:pt x="79701" y="40511"/>
                  <a:pt x="84217" y="27723"/>
                  <a:pt x="85737" y="15405"/>
                </a:cubicBezTo>
                <a:cubicBezTo>
                  <a:pt x="86295" y="10889"/>
                  <a:pt x="86653" y="2259"/>
                  <a:pt x="80863" y="626"/>
                </a:cubicBezTo>
                <a:cubicBezTo>
                  <a:pt x="78604" y="0"/>
                  <a:pt x="76503" y="1454"/>
                  <a:pt x="75051" y="3064"/>
                </a:cubicBezTo>
                <a:cubicBezTo>
                  <a:pt x="73015" y="5276"/>
                  <a:pt x="71518" y="7491"/>
                  <a:pt x="68902" y="9122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miter lim="178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13" name="群組 12"/>
          <p:cNvGrpSpPr/>
          <p:nvPr userDrawn="1"/>
        </p:nvGrpSpPr>
        <p:grpSpPr>
          <a:xfrm>
            <a:off x="-44450" y="4843945"/>
            <a:ext cx="6600179" cy="274743"/>
            <a:chOff x="-44450" y="4843945"/>
            <a:chExt cx="6600179" cy="274743"/>
          </a:xfrm>
        </p:grpSpPr>
        <p:pic>
          <p:nvPicPr>
            <p:cNvPr id="14" name="圖片 13" descr="一張含有 文字, 時鐘 的圖片&#10;&#10;自動產生的描述">
              <a:extLst>
                <a:ext uri="{FF2B5EF4-FFF2-40B4-BE49-F238E27FC236}">
                  <a16:creationId xmlns:a16="http://schemas.microsoft.com/office/drawing/2014/main" id="{FF955265-3D69-7796-00BA-33549D382D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450" y="4843945"/>
              <a:ext cx="274474" cy="274743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2AE2A2B7-4426-D25D-AB48-0997B2455C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59" r="45132" b="38564"/>
            <a:stretch/>
          </p:blipFill>
          <p:spPr>
            <a:xfrm>
              <a:off x="3858252" y="4865841"/>
              <a:ext cx="263723" cy="230950"/>
            </a:xfrm>
            <a:prstGeom prst="rect">
              <a:avLst/>
            </a:prstGeom>
          </p:spPr>
        </p:pic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DAC41850-6BDB-1822-1452-FD9DBD65C092}"/>
                </a:ext>
              </a:extLst>
            </p:cNvPr>
            <p:cNvSpPr txBox="1"/>
            <p:nvPr userDrawn="1"/>
          </p:nvSpPr>
          <p:spPr>
            <a:xfrm>
              <a:off x="2292108" y="4858206"/>
              <a:ext cx="161694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000" b="1" dirty="0">
                  <a:latin typeface="清松手寫體1" pitchFamily="2" charset="-120"/>
                  <a:ea typeface="清松手寫體1" pitchFamily="2" charset="-120"/>
                </a:rPr>
                <a:t>國際創新生醫技術研究院</a:t>
              </a: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C6F52F71-DAB8-378E-0C69-E4C074C714B2}"/>
                </a:ext>
              </a:extLst>
            </p:cNvPr>
            <p:cNvSpPr txBox="1"/>
            <p:nvPr userDrawn="1"/>
          </p:nvSpPr>
          <p:spPr>
            <a:xfrm>
              <a:off x="4066637" y="4858206"/>
              <a:ext cx="24890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Health x Inspiration x Technology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DEC5E367-ACE2-01A8-CECD-70C1CCDAF4F0}"/>
                </a:ext>
              </a:extLst>
            </p:cNvPr>
            <p:cNvSpPr txBox="1"/>
            <p:nvPr userDrawn="1"/>
          </p:nvSpPr>
          <p:spPr>
            <a:xfrm>
              <a:off x="-44450" y="4858206"/>
              <a:ext cx="2254824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latin typeface="Algerian" panose="04020705040A02060702" pitchFamily="82" charset="0"/>
                  <a:ea typeface="標楷體" panose="03000509000000000000" pitchFamily="65" charset="-120"/>
                </a:rPr>
                <a:t>B.I.T. International Academia</a:t>
              </a:r>
              <a:endParaRPr lang="zh-TW" altLang="en-US" sz="1000" dirty="0">
                <a:latin typeface="Algerian" panose="04020705040A02060702" pitchFamily="82" charset="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Red Hat Text"/>
              <a:buNone/>
              <a:defRPr sz="3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Red Hat Text"/>
              <a:buNone/>
              <a:defRPr sz="3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Red Hat Text"/>
              <a:buNone/>
              <a:defRPr sz="3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Red Hat Text"/>
              <a:buNone/>
              <a:defRPr sz="3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Red Hat Text"/>
              <a:buNone/>
              <a:defRPr sz="3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Red Hat Text"/>
              <a:buNone/>
              <a:defRPr sz="3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Red Hat Text"/>
              <a:buNone/>
              <a:defRPr sz="3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Red Hat Text"/>
              <a:buNone/>
              <a:defRPr sz="3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Red Hat Text"/>
              <a:buNone/>
              <a:defRPr sz="35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2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4"/>
          </p:nvPr>
        </p:nvSpPr>
        <p:spPr>
          <a:xfrm>
            <a:off x="6952728" y="483468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55C2F-5ED1-4980-BC75-A8FE735E0066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9" r:id="rId6"/>
    <p:sldLayoutId id="2147483660" r:id="rId7"/>
    <p:sldLayoutId id="2147483663" r:id="rId8"/>
    <p:sldLayoutId id="2147483671" r:id="rId9"/>
    <p:sldLayoutId id="2147483672" r:id="rId10"/>
    <p:sldLayoutId id="2147483676" r:id="rId11"/>
  </p:sldLayoutIdLst>
  <p:timing>
    <p:tnLst>
      <p:par>
        <p:cTn id="1" dur="indefinite" restart="never" nodeType="tmRoot"/>
      </p:par>
    </p:tnLst>
  </p:timing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>
            <a:spLocks noGrp="1"/>
          </p:cNvSpPr>
          <p:nvPr>
            <p:ph type="ctrTitle"/>
          </p:nvPr>
        </p:nvSpPr>
        <p:spPr>
          <a:xfrm>
            <a:off x="1320800" y="1079513"/>
            <a:ext cx="7109976" cy="24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結合心臟科</a:t>
            </a:r>
            <a:r>
              <a:rPr lang="en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4000" b="1" dirty="0" smtClean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心導管顯影劑</a:t>
            </a:r>
            <a:r>
              <a:rPr lang="en-US" altLang="zh-TW" sz="4000" b="1" dirty="0" smtClean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x-ray</a:t>
            </a:r>
            <a:r>
              <a:rPr lang="zh-TW" altLang="en-US" sz="4000" b="1" dirty="0" smtClean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影像分割</a:t>
            </a:r>
            <a:r>
              <a:rPr lang="en-US" altLang="zh-TW" sz="4000" b="1" dirty="0" smtClean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4000" b="1" dirty="0" smtClean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4000" b="1" dirty="0" smtClean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輔助估計左心室射出率</a:t>
            </a:r>
            <a:endParaRPr sz="4000" b="1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副標題 1"/>
          <p:cNvSpPr>
            <a:spLocks noGrp="1"/>
          </p:cNvSpPr>
          <p:nvPr>
            <p:ph type="subTitle" idx="1"/>
          </p:nvPr>
        </p:nvSpPr>
        <p:spPr>
          <a:xfrm>
            <a:off x="6172200" y="3834594"/>
            <a:ext cx="2784764" cy="40950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主講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胡佑銘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日期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2022/10/23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>
            <a:spLocks noGrp="1"/>
          </p:cNvSpPr>
          <p:nvPr>
            <p:ph type="title"/>
          </p:nvPr>
        </p:nvSpPr>
        <p:spPr>
          <a:xfrm>
            <a:off x="216747" y="302445"/>
            <a:ext cx="8207253" cy="7089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smtClean="0"/>
              <a:t>LVEF </a:t>
            </a:r>
            <a:r>
              <a:rPr lang="en-US" b="1" dirty="0"/>
              <a:t>Calculation</a:t>
            </a:r>
            <a:endParaRPr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/>
              <p:cNvSpPr txBox="1"/>
              <p:nvPr/>
            </p:nvSpPr>
            <p:spPr>
              <a:xfrm>
                <a:off x="927817" y="1481679"/>
                <a:ext cx="2776401" cy="10618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1" i="0" smtClean="0">
                          <a:latin typeface="Cambria Math" panose="02040503050406030204" pitchFamily="18" charset="0"/>
                        </a:rPr>
                        <m:t>𝐄𝐅</m:t>
                      </m:r>
                      <m:r>
                        <a:rPr lang="en-US" altLang="zh-TW" sz="2400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TW" sz="24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2400" b="1" i="1" smtClean="0">
                              <a:latin typeface="Cambria Math" panose="02040503050406030204" pitchFamily="18" charset="0"/>
                            </a:rPr>
                            <m:t>𝑺𝑽</m:t>
                          </m:r>
                        </m:num>
                        <m:den>
                          <m:r>
                            <a:rPr lang="en-US" altLang="zh-TW" sz="2400" b="1" i="1" smtClean="0">
                              <a:latin typeface="Cambria Math" panose="02040503050406030204" pitchFamily="18" charset="0"/>
                            </a:rPr>
                            <m:t>𝑬𝑫𝑽</m:t>
                          </m:r>
                        </m:den>
                      </m:f>
                      <m:r>
                        <a:rPr lang="en-US" altLang="zh-TW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TW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𝟏𝟎𝟎</m:t>
                      </m:r>
                      <m:r>
                        <a:rPr lang="en-US" altLang="zh-TW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%</m:t>
                      </m:r>
                      <m:r>
                        <a:rPr lang="en-US" altLang="zh-TW" sz="24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zh-TW" sz="2400" b="1" i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𝐒𝐕</m:t>
                      </m:r>
                      <m:r>
                        <a:rPr lang="en-US" altLang="zh-TW" sz="24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𝐄𝐃𝐕</m:t>
                      </m:r>
                      <m:r>
                        <a:rPr lang="en-US" altLang="zh-TW" sz="24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altLang="zh-TW" sz="24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𝐄𝐒𝐕</m:t>
                      </m:r>
                    </m:oMath>
                  </m:oMathPara>
                </a14:m>
                <a:endParaRPr lang="en-US" altLang="zh-TW" sz="2400" b="1" dirty="0" smtClean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文字方塊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817" y="1481679"/>
                <a:ext cx="2776401" cy="1061894"/>
              </a:xfrm>
              <a:prstGeom prst="rect">
                <a:avLst/>
              </a:prstGeom>
              <a:blipFill>
                <a:blip r:embed="rId3"/>
                <a:stretch>
                  <a:fillRect b="-287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>
          <a:xfrm>
            <a:off x="373722" y="2633215"/>
            <a:ext cx="4071768" cy="1661694"/>
          </a:xfrm>
        </p:spPr>
        <p:txBody>
          <a:bodyPr/>
          <a:lstStyle/>
          <a:p>
            <a:r>
              <a:rPr lang="en-US" altLang="zh-TW" sz="2400" dirty="0"/>
              <a:t>EF: </a:t>
            </a:r>
            <a:r>
              <a:rPr lang="en-US" altLang="zh-TW" sz="2400" dirty="0" smtClean="0"/>
              <a:t>Ejection </a:t>
            </a:r>
            <a:r>
              <a:rPr lang="en-US" altLang="zh-TW" sz="2400" dirty="0"/>
              <a:t>F</a:t>
            </a:r>
            <a:r>
              <a:rPr lang="en-US" altLang="zh-TW" sz="2400" dirty="0" smtClean="0"/>
              <a:t>raction</a:t>
            </a:r>
            <a:endParaRPr lang="en-US" altLang="zh-TW" sz="2400" dirty="0"/>
          </a:p>
          <a:p>
            <a:r>
              <a:rPr lang="en-US" altLang="zh-TW" sz="2400" dirty="0"/>
              <a:t>SV: </a:t>
            </a:r>
            <a:r>
              <a:rPr lang="en-US" altLang="zh-TW" sz="2400" dirty="0" smtClean="0"/>
              <a:t>Stroke </a:t>
            </a:r>
            <a:r>
              <a:rPr lang="en-US" altLang="zh-TW" sz="2400" dirty="0"/>
              <a:t>V</a:t>
            </a:r>
            <a:r>
              <a:rPr lang="en-US" altLang="zh-TW" sz="2400" dirty="0" smtClean="0"/>
              <a:t>olume</a:t>
            </a:r>
            <a:endParaRPr lang="en-US" altLang="zh-TW" sz="2400" dirty="0"/>
          </a:p>
          <a:p>
            <a:r>
              <a:rPr lang="en-US" altLang="zh-TW" sz="2400" dirty="0"/>
              <a:t>EDV: </a:t>
            </a:r>
            <a:r>
              <a:rPr lang="en-US" altLang="zh-TW" sz="2400" dirty="0" smtClean="0"/>
              <a:t>End-diastolic </a:t>
            </a:r>
            <a:r>
              <a:rPr lang="en-US" altLang="zh-TW" sz="2400" dirty="0"/>
              <a:t>V</a:t>
            </a:r>
            <a:r>
              <a:rPr lang="en-US" altLang="zh-TW" sz="2400" dirty="0" smtClean="0"/>
              <a:t>olume</a:t>
            </a:r>
            <a:endParaRPr lang="en-US" altLang="zh-TW" sz="2400" dirty="0"/>
          </a:p>
          <a:p>
            <a:r>
              <a:rPr lang="en-US" altLang="zh-TW" sz="2400" dirty="0" smtClean="0"/>
              <a:t>ESV: End-systolic </a:t>
            </a:r>
            <a:r>
              <a:rPr lang="en-US" altLang="zh-TW" sz="2400" dirty="0"/>
              <a:t>V</a:t>
            </a:r>
            <a:r>
              <a:rPr lang="en-US" altLang="zh-TW" sz="2400" dirty="0" smtClean="0"/>
              <a:t>olume</a:t>
            </a:r>
            <a:endParaRPr lang="en-US" altLang="zh-TW" sz="2400" dirty="0"/>
          </a:p>
        </p:txBody>
      </p:sp>
      <p:pic>
        <p:nvPicPr>
          <p:cNvPr id="7" name="image2.jpg" descr="17729879[0]"/>
          <p:cNvPicPr/>
          <p:nvPr/>
        </p:nvPicPr>
        <p:blipFill>
          <a:blip r:embed="rId4"/>
          <a:srcRect t="2988" r="2056" b="43743"/>
          <a:stretch>
            <a:fillRect/>
          </a:stretch>
        </p:blipFill>
        <p:spPr>
          <a:xfrm>
            <a:off x="4320804" y="1627909"/>
            <a:ext cx="4599314" cy="2774609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983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0000" y="297045"/>
            <a:ext cx="7704000" cy="572700"/>
          </a:xfrm>
        </p:spPr>
        <p:txBody>
          <a:bodyPr/>
          <a:lstStyle/>
          <a:p>
            <a:r>
              <a:rPr lang="en-US" altLang="zh-TW" b="1" dirty="0"/>
              <a:t>Overall workflow</a:t>
            </a:r>
            <a:endParaRPr lang="zh-TW" altLang="en-US" b="1" dirty="0"/>
          </a:p>
        </p:txBody>
      </p:sp>
      <p:graphicFrame>
        <p:nvGraphicFramePr>
          <p:cNvPr id="4" name="內容版面配置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0818473"/>
              </p:ext>
            </p:extLst>
          </p:nvPr>
        </p:nvGraphicFramePr>
        <p:xfrm>
          <a:off x="401782" y="1017755"/>
          <a:ext cx="8340436" cy="3678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316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>
            <a:spLocks noGrp="1"/>
          </p:cNvSpPr>
          <p:nvPr>
            <p:ph type="title"/>
          </p:nvPr>
        </p:nvSpPr>
        <p:spPr>
          <a:xfrm>
            <a:off x="1803327" y="2438075"/>
            <a:ext cx="5537346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Methodology</a:t>
            </a:r>
          </a:p>
        </p:txBody>
      </p:sp>
      <p:sp>
        <p:nvSpPr>
          <p:cNvPr id="255" name="Google Shape;255;p33"/>
          <p:cNvSpPr txBox="1">
            <a:spLocks noGrp="1"/>
          </p:cNvSpPr>
          <p:nvPr>
            <p:ph type="title" idx="2"/>
          </p:nvPr>
        </p:nvSpPr>
        <p:spPr>
          <a:xfrm>
            <a:off x="2996550" y="129147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03</a:t>
            </a:r>
            <a:endParaRPr b="1" dirty="0"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1"/>
          </p:nvPr>
        </p:nvSpPr>
        <p:spPr>
          <a:xfrm>
            <a:off x="2391925" y="3238225"/>
            <a:ext cx="43602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dirty="0"/>
              <a:t>Experiments and outcomes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578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06345" y="2438074"/>
            <a:ext cx="5731310" cy="1877617"/>
          </a:xfrm>
        </p:spPr>
        <p:txBody>
          <a:bodyPr/>
          <a:lstStyle/>
          <a:p>
            <a:r>
              <a:rPr lang="en-US" altLang="zh-TW" b="1" dirty="0" smtClean="0"/>
              <a:t>Image</a:t>
            </a:r>
            <a:br>
              <a:rPr lang="en-US" altLang="zh-TW" b="1" dirty="0" smtClean="0"/>
            </a:br>
            <a:r>
              <a:rPr lang="en-US" altLang="zh-TW" b="1" dirty="0" smtClean="0"/>
              <a:t>Segmentation</a:t>
            </a:r>
            <a:endParaRPr lang="zh-TW" altLang="en-US" b="1" dirty="0"/>
          </a:p>
        </p:txBody>
      </p:sp>
      <p:sp>
        <p:nvSpPr>
          <p:cNvPr id="3" name="標題 2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altLang="zh-TW" b="1" dirty="0" smtClean="0"/>
              <a:t>STEP1</a:t>
            </a:r>
            <a:endParaRPr lang="zh-TW" altLang="en-US" b="1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388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Image Segmentation Task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01783" y="1354897"/>
            <a:ext cx="4606636" cy="3341793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1600" b="1" dirty="0" err="1"/>
              <a:t>Unet</a:t>
            </a:r>
            <a:r>
              <a:rPr lang="en-US" altLang="zh-TW" sz="1600" dirty="0"/>
              <a:t> model for the task</a:t>
            </a:r>
          </a:p>
          <a:p>
            <a:pPr marL="939800" lvl="1" indent="-342900">
              <a:spcBef>
                <a:spcPts val="600"/>
              </a:spcBef>
              <a:buFont typeface="+mj-lt"/>
              <a:buAutoNum type="arabicPeriod"/>
            </a:pPr>
            <a:r>
              <a:rPr lang="en-US" altLang="zh-TW" sz="1600" dirty="0"/>
              <a:t>Try different but similar size CNN models for the encoder</a:t>
            </a:r>
          </a:p>
          <a:p>
            <a:pPr marL="939800" lvl="1" indent="-342900">
              <a:spcBef>
                <a:spcPts val="600"/>
              </a:spcBef>
              <a:buFont typeface="+mj-lt"/>
              <a:buAutoNum type="arabicPeriod"/>
            </a:pPr>
            <a:r>
              <a:rPr lang="en-US" altLang="zh-TW" sz="1600" b="1" dirty="0"/>
              <a:t>ResNet-50</a:t>
            </a:r>
            <a:r>
              <a:rPr lang="en-US" altLang="zh-TW" sz="1600" dirty="0"/>
              <a:t> (baseline): 23M</a:t>
            </a:r>
          </a:p>
          <a:p>
            <a:pPr marL="939800" lvl="1" indent="-342900">
              <a:spcBef>
                <a:spcPts val="600"/>
              </a:spcBef>
              <a:buFont typeface="+mj-lt"/>
              <a:buAutoNum type="arabicPeriod"/>
            </a:pPr>
            <a:r>
              <a:rPr lang="en-US" altLang="zh-TW" sz="1600" b="1" dirty="0"/>
              <a:t>EfficientNet-B4</a:t>
            </a:r>
            <a:r>
              <a:rPr lang="en-US" altLang="zh-TW" sz="1600" dirty="0"/>
              <a:t>: 17M</a:t>
            </a:r>
          </a:p>
          <a:p>
            <a:pPr marL="939800" lvl="1" indent="-342900">
              <a:spcBef>
                <a:spcPts val="600"/>
              </a:spcBef>
              <a:buFont typeface="+mj-lt"/>
              <a:buAutoNum type="arabicPeriod"/>
            </a:pPr>
            <a:r>
              <a:rPr lang="en-US" altLang="zh-TW" sz="1600" b="1" dirty="0"/>
              <a:t>DenseNet-201</a:t>
            </a:r>
            <a:r>
              <a:rPr lang="en-US" altLang="zh-TW" sz="1600" dirty="0"/>
              <a:t>: 18M</a:t>
            </a:r>
          </a:p>
          <a:p>
            <a:pPr>
              <a:spcBef>
                <a:spcPts val="600"/>
              </a:spcBef>
            </a:pPr>
            <a:r>
              <a:rPr lang="en-US" altLang="zh-TW" sz="1600" dirty="0"/>
              <a:t>Also try </a:t>
            </a:r>
            <a:r>
              <a:rPr lang="en-US" altLang="zh-TW" sz="1600" dirty="0" err="1" smtClean="0"/>
              <a:t>pretrained</a:t>
            </a:r>
            <a:r>
              <a:rPr lang="en-US" altLang="zh-TW" sz="1600" dirty="0" smtClean="0"/>
              <a:t> </a:t>
            </a:r>
            <a:r>
              <a:rPr lang="en-US" altLang="zh-TW" sz="1600" dirty="0"/>
              <a:t>or non-</a:t>
            </a:r>
            <a:r>
              <a:rPr lang="en-US" altLang="zh-TW" sz="1600" dirty="0" err="1"/>
              <a:t>pretrained</a:t>
            </a:r>
            <a:r>
              <a:rPr lang="en-US" altLang="zh-TW" sz="1600" dirty="0"/>
              <a:t> weights for the 3</a:t>
            </a:r>
            <a:r>
              <a:rPr lang="en-US" altLang="zh-TW" sz="1600" dirty="0" smtClean="0"/>
              <a:t> </a:t>
            </a:r>
            <a:r>
              <a:rPr lang="en-US" altLang="zh-TW" sz="1600" dirty="0"/>
              <a:t>CNN models</a:t>
            </a:r>
          </a:p>
          <a:p>
            <a:pPr>
              <a:spcBef>
                <a:spcPts val="600"/>
              </a:spcBef>
            </a:pPr>
            <a:r>
              <a:rPr lang="en-US" altLang="zh-TW" sz="1600" dirty="0"/>
              <a:t>Total 6 </a:t>
            </a:r>
            <a:r>
              <a:rPr lang="en-US" altLang="zh-TW" sz="1600" dirty="0" smtClean="0"/>
              <a:t>combinations</a:t>
            </a:r>
            <a:endParaRPr lang="en-US" altLang="zh-TW" sz="1600" dirty="0"/>
          </a:p>
          <a:p>
            <a:pPr>
              <a:spcBef>
                <a:spcPts val="600"/>
              </a:spcBef>
            </a:pPr>
            <a:r>
              <a:rPr lang="en-US" altLang="zh-TW" sz="1600" dirty="0"/>
              <a:t>Conduct 10 experiments for each </a:t>
            </a:r>
            <a:r>
              <a:rPr lang="en-US" altLang="zh-TW" sz="1600" dirty="0" smtClean="0"/>
              <a:t>combination</a:t>
            </a:r>
            <a:endParaRPr lang="en-US" altLang="zh-TW" sz="16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127" y="1243710"/>
            <a:ext cx="3918031" cy="3591528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354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70164" y="539500"/>
            <a:ext cx="8610600" cy="572700"/>
          </a:xfrm>
        </p:spPr>
        <p:txBody>
          <a:bodyPr/>
          <a:lstStyle/>
          <a:p>
            <a:r>
              <a:rPr lang="en-US" altLang="zh-TW" b="1" dirty="0"/>
              <a:t>Segmentation Results – Training process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31619" y="2161309"/>
            <a:ext cx="3186546" cy="2535381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1600" dirty="0" smtClean="0"/>
              <a:t>Validation </a:t>
            </a:r>
            <a:r>
              <a:rPr lang="en-US" altLang="zh-TW" sz="1600" dirty="0"/>
              <a:t>w/o </a:t>
            </a:r>
            <a:r>
              <a:rPr lang="en-US" altLang="zh-TW" sz="1600" dirty="0" smtClean="0"/>
              <a:t>augmentation</a:t>
            </a:r>
            <a:endParaRPr lang="en-US" altLang="zh-TW" sz="1600" dirty="0"/>
          </a:p>
          <a:p>
            <a:pPr>
              <a:spcBef>
                <a:spcPts val="600"/>
              </a:spcBef>
            </a:pPr>
            <a:r>
              <a:rPr lang="en-US" altLang="zh-TW" sz="1600" dirty="0"/>
              <a:t>Most model converge well after 3 </a:t>
            </a:r>
            <a:r>
              <a:rPr lang="en-US" altLang="zh-TW" sz="1600" dirty="0" smtClean="0"/>
              <a:t>epochs</a:t>
            </a:r>
            <a:endParaRPr lang="en-US" altLang="zh-TW" sz="1600" dirty="0"/>
          </a:p>
          <a:p>
            <a:pPr>
              <a:spcBef>
                <a:spcPts val="600"/>
              </a:spcBef>
            </a:pPr>
            <a:r>
              <a:rPr lang="en-US" altLang="zh-TW" sz="1600" dirty="0"/>
              <a:t>Non-</a:t>
            </a:r>
            <a:r>
              <a:rPr lang="en-US" altLang="zh-TW" sz="1600" dirty="0" err="1"/>
              <a:t>pretrained</a:t>
            </a:r>
            <a:r>
              <a:rPr lang="en-US" altLang="zh-TW" sz="1600" dirty="0"/>
              <a:t> </a:t>
            </a:r>
            <a:r>
              <a:rPr lang="en-US" altLang="zh-TW" sz="1600" dirty="0" err="1"/>
              <a:t>EfficientNet</a:t>
            </a:r>
            <a:r>
              <a:rPr lang="en-US" altLang="zh-TW" sz="1600" dirty="0"/>
              <a:t> is not </a:t>
            </a:r>
            <a:r>
              <a:rPr lang="en-US" altLang="zh-TW" sz="1600" dirty="0" smtClean="0"/>
              <a:t>stable</a:t>
            </a:r>
            <a:endParaRPr lang="en-US" altLang="zh-TW" sz="1600" dirty="0"/>
          </a:p>
          <a:p>
            <a:pPr>
              <a:spcBef>
                <a:spcPts val="600"/>
              </a:spcBef>
            </a:pPr>
            <a:endParaRPr lang="en-US" altLang="zh-TW" sz="160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3780"/>
          <a:stretch/>
        </p:blipFill>
        <p:spPr>
          <a:xfrm>
            <a:off x="3235035" y="1318688"/>
            <a:ext cx="5347856" cy="340938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82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70164" y="539500"/>
            <a:ext cx="8610600" cy="572700"/>
          </a:xfrm>
        </p:spPr>
        <p:txBody>
          <a:bodyPr/>
          <a:lstStyle/>
          <a:p>
            <a:r>
              <a:rPr lang="en-US" altLang="zh-TW" sz="3200" b="1" dirty="0"/>
              <a:t>Segmentation Results – Training process</a:t>
            </a:r>
            <a:endParaRPr lang="zh-TW" altLang="en-US" sz="3200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01783" y="2382982"/>
            <a:ext cx="2916381" cy="2313708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1600" dirty="0" err="1" smtClean="0"/>
              <a:t>Pretrained</a:t>
            </a:r>
            <a:r>
              <a:rPr lang="en-US" altLang="zh-TW" sz="1600" dirty="0" smtClean="0"/>
              <a:t> </a:t>
            </a:r>
            <a:r>
              <a:rPr lang="en-US" altLang="zh-TW" sz="1600" dirty="0" err="1"/>
              <a:t>EfficientNet</a:t>
            </a:r>
            <a:r>
              <a:rPr lang="en-US" altLang="zh-TW" sz="1600" dirty="0"/>
              <a:t> is superior over the training process</a:t>
            </a:r>
          </a:p>
          <a:p>
            <a:pPr>
              <a:spcBef>
                <a:spcPts val="600"/>
              </a:spcBef>
            </a:pPr>
            <a:endParaRPr lang="en-US" altLang="zh-TW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t="4286"/>
          <a:stretch/>
        </p:blipFill>
        <p:spPr>
          <a:xfrm>
            <a:off x="3211363" y="1354897"/>
            <a:ext cx="5303987" cy="3368409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783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70164" y="539500"/>
            <a:ext cx="8610600" cy="572700"/>
          </a:xfrm>
        </p:spPr>
        <p:txBody>
          <a:bodyPr/>
          <a:lstStyle/>
          <a:p>
            <a:r>
              <a:rPr lang="en-US" altLang="zh-TW" b="1" dirty="0"/>
              <a:t>Segmentation Results – Training process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270164" y="2376055"/>
            <a:ext cx="2499012" cy="1530928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1600" dirty="0" smtClean="0"/>
              <a:t>In all models, </a:t>
            </a:r>
            <a:r>
              <a:rPr lang="en-US" altLang="zh-TW" sz="1600" dirty="0" err="1" smtClean="0"/>
              <a:t>pretrain</a:t>
            </a:r>
            <a:r>
              <a:rPr lang="en-US" altLang="zh-TW" sz="1600" dirty="0" smtClean="0"/>
              <a:t> weights are better</a:t>
            </a:r>
            <a:endParaRPr lang="en-US" altLang="zh-TW" sz="1600" dirty="0"/>
          </a:p>
          <a:p>
            <a:pPr>
              <a:spcBef>
                <a:spcPts val="600"/>
              </a:spcBef>
            </a:pPr>
            <a:r>
              <a:rPr lang="en-US" altLang="zh-TW" sz="1600" dirty="0"/>
              <a:t>Even the </a:t>
            </a:r>
            <a:r>
              <a:rPr lang="en-US" altLang="zh-TW" sz="1600" dirty="0" err="1"/>
              <a:t>pretrained</a:t>
            </a:r>
            <a:r>
              <a:rPr lang="en-US" altLang="zh-TW" sz="1600" dirty="0"/>
              <a:t> weights </a:t>
            </a:r>
            <a:r>
              <a:rPr lang="en-US" altLang="zh-TW" sz="1600" dirty="0" smtClean="0"/>
              <a:t>are based </a:t>
            </a:r>
            <a:r>
              <a:rPr lang="en-US" altLang="zh-TW" sz="1600" dirty="0"/>
              <a:t>on </a:t>
            </a:r>
            <a:r>
              <a:rPr lang="en-US" altLang="zh-TW" sz="1600" dirty="0" smtClean="0"/>
              <a:t>ImageNet</a:t>
            </a:r>
            <a:endParaRPr lang="en-US" altLang="zh-TW" sz="160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4000"/>
          <a:stretch/>
        </p:blipFill>
        <p:spPr>
          <a:xfrm>
            <a:off x="2957946" y="1289381"/>
            <a:ext cx="5500254" cy="350348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70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/>
              <a:t>Segmentation Results - Final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323" name="Google Shape;323;p37"/>
          <p:cNvSpPr/>
          <p:nvPr/>
        </p:nvSpPr>
        <p:spPr>
          <a:xfrm>
            <a:off x="2294100" y="3415775"/>
            <a:ext cx="122100" cy="13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6" name="Google Shape;85;p1"/>
          <p:cNvGraphicFramePr/>
          <p:nvPr>
            <p:extLst>
              <p:ext uri="{D42A27DB-BD31-4B8C-83A1-F6EECF244321}">
                <p14:modId xmlns:p14="http://schemas.microsoft.com/office/powerpoint/2010/main" val="3335106786"/>
              </p:ext>
            </p:extLst>
          </p:nvPr>
        </p:nvGraphicFramePr>
        <p:xfrm>
          <a:off x="164832" y="1320146"/>
          <a:ext cx="8709005" cy="32568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45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7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9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92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92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2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92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921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5933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　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DenseNet-201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EfficientNet</a:t>
                      </a:r>
                      <a:r>
                        <a:rPr lang="en-US" altLang="zh-TW" sz="1400" b="0" i="0" u="none" strike="noStrike" cap="none" dirty="0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-B4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ResNet</a:t>
                      </a:r>
                      <a:r>
                        <a:rPr lang="en-US" altLang="zh-TW" sz="1400" b="0" i="0" u="none" strike="noStrike" cap="none" dirty="0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-50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9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　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　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Mean Dice Accuracy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Std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 Dice Accuracy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Mean Dice Accuracy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Std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 Dice Accuracy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Mean Dice Accuracy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Std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 Dice Accuracy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147">
                <a:tc row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Non-</a:t>
                      </a:r>
                      <a:r>
                        <a:rPr lang="en-US" sz="1400" b="0" i="0" u="none" strike="noStrike" cap="none" dirty="0" err="1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pretrained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train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0.950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0.0046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0.948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0.0020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0.948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0.0061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147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validation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0.950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0.0027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0.950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0.0042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0.949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0.0031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147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err="1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validation_w</a:t>
                      </a:r>
                      <a:r>
                        <a:rPr lang="en-US" sz="1400" b="0" i="0" u="none" strike="noStrike" cap="none" dirty="0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/</a:t>
                      </a:r>
                      <a:r>
                        <a:rPr lang="en-US" sz="1400" b="0" i="0" u="none" strike="noStrike" cap="none" dirty="0" err="1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o_aug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0.953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0.0025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0.953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0.0042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0.952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0.0026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147">
                <a:tc row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pretrained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train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0.958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0.0031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1" dirty="0">
                          <a:solidFill>
                            <a:srgbClr val="FF0000"/>
                          </a:solidFill>
                          <a:latin typeface="Catamaran" panose="02020500000000000000" charset="0"/>
                          <a:cs typeface="Catamaran" panose="02020500000000000000" charset="0"/>
                        </a:rPr>
                        <a:t>0.961</a:t>
                      </a:r>
                      <a:endParaRPr sz="1400" b="1" dirty="0">
                        <a:solidFill>
                          <a:srgbClr val="FF0000"/>
                        </a:solidFill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0.0022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0.954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0.0034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2147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validation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>
                          <a:latin typeface="Catamaran" panose="02020500000000000000" charset="0"/>
                          <a:cs typeface="Catamaran" panose="02020500000000000000" charset="0"/>
                        </a:rPr>
                        <a:t>0.956</a:t>
                      </a:r>
                      <a:endParaRPr sz="1400" b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0.0021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1" dirty="0">
                          <a:solidFill>
                            <a:srgbClr val="FF0000"/>
                          </a:solidFill>
                          <a:latin typeface="Catamaran" panose="02020500000000000000" charset="0"/>
                          <a:cs typeface="Catamaran" panose="02020500000000000000" charset="0"/>
                        </a:rPr>
                        <a:t>0.960</a:t>
                      </a:r>
                      <a:endParaRPr sz="1400" b="1" dirty="0">
                        <a:solidFill>
                          <a:srgbClr val="FF0000"/>
                        </a:solidFill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0.0018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0.952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0.0034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2147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 err="1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validation_w</a:t>
                      </a:r>
                      <a:r>
                        <a:rPr lang="en-US" sz="1400" b="0" i="0" u="none" strike="noStrike" cap="none" dirty="0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/</a:t>
                      </a:r>
                      <a:r>
                        <a:rPr lang="en-US" sz="1400" b="0" i="0" u="none" strike="noStrike" cap="none" dirty="0" err="1" smtClean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o_aug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400" b="0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0.958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0.0019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1" dirty="0">
                          <a:solidFill>
                            <a:srgbClr val="FF0000"/>
                          </a:solidFill>
                          <a:latin typeface="Catamaran" panose="02020500000000000000" charset="0"/>
                          <a:cs typeface="Catamaran" panose="02020500000000000000" charset="0"/>
                        </a:rPr>
                        <a:t>0.961</a:t>
                      </a:r>
                      <a:endParaRPr sz="1400" b="1" dirty="0">
                        <a:solidFill>
                          <a:srgbClr val="FF0000"/>
                        </a:solidFill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0.0014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400" b="0" dirty="0">
                          <a:latin typeface="Catamaran" panose="02020500000000000000" charset="0"/>
                          <a:cs typeface="Catamaran" panose="02020500000000000000" charset="0"/>
                        </a:rPr>
                        <a:t>0.955</a:t>
                      </a:r>
                      <a:endParaRPr sz="1400" b="0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Catamaran" panose="02020500000000000000" charset="0"/>
                          <a:ea typeface="Arial"/>
                          <a:cs typeface="Catamaran" panose="02020500000000000000" charset="0"/>
                          <a:sym typeface="Arial"/>
                        </a:rPr>
                        <a:t>0.0030</a:t>
                      </a:r>
                      <a:endParaRPr sz="1400" b="0" u="none" strike="noStrike" cap="none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marL="83540" marR="83540" marT="83540" marB="835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140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/>
              <a:t>Segmentation Result - Visualize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323" name="Google Shape;323;p37"/>
          <p:cNvSpPr/>
          <p:nvPr/>
        </p:nvSpPr>
        <p:spPr>
          <a:xfrm>
            <a:off x="2294100" y="3415775"/>
            <a:ext cx="122100" cy="13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4" descr="http://localhost:6006/data/plugin/images/individualImage?ts=1648183362.5851946&amp;blob_key=WyIiLCJpbWFnZXMiLCJsb2dnaW5nXFxDdXN0b21cXEJhY2tib25lMVxcdHJhaW4iLCJ2YWxpZGF0aW9uX3dvX2FyZyBleGFtcGxlIiwxOSwyXQ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252783" y="1451632"/>
            <a:ext cx="6638433" cy="2109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335;p43"/>
          <p:cNvSpPr txBox="1">
            <a:spLocks/>
          </p:cNvSpPr>
          <p:nvPr/>
        </p:nvSpPr>
        <p:spPr>
          <a:xfrm>
            <a:off x="1323513" y="3628411"/>
            <a:ext cx="1752196" cy="645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600" b="1" dirty="0" smtClean="0">
                <a:latin typeface="Catamaran" panose="02020500000000000000" charset="0"/>
                <a:cs typeface="Catamaran" panose="02020500000000000000" charset="0"/>
              </a:rPr>
              <a:t>Input image after preprocessing</a:t>
            </a:r>
          </a:p>
        </p:txBody>
      </p:sp>
      <p:sp>
        <p:nvSpPr>
          <p:cNvPr id="8" name="Google Shape;335;p43"/>
          <p:cNvSpPr txBox="1">
            <a:spLocks/>
          </p:cNvSpPr>
          <p:nvPr/>
        </p:nvSpPr>
        <p:spPr>
          <a:xfrm>
            <a:off x="3395698" y="3628411"/>
            <a:ext cx="2409360" cy="874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600" b="1" dirty="0" smtClean="0">
                <a:latin typeface="Catamaran" panose="02020500000000000000" charset="0"/>
                <a:cs typeface="Catamaran" panose="02020500000000000000" charset="0"/>
              </a:rPr>
              <a:t>Green: True Positive (TP)</a:t>
            </a:r>
          </a:p>
          <a:p>
            <a:pPr marL="0" indent="0" algn="ctr"/>
            <a:r>
              <a:rPr lang="en-US" sz="1600" b="1" dirty="0" smtClean="0">
                <a:latin typeface="Catamaran" panose="02020500000000000000" charset="0"/>
                <a:cs typeface="Catamaran" panose="02020500000000000000" charset="0"/>
              </a:rPr>
              <a:t>Blue: False Negative (FN)</a:t>
            </a:r>
          </a:p>
          <a:p>
            <a:pPr marL="0" indent="0" algn="ctr"/>
            <a:r>
              <a:rPr lang="en-US" sz="1600" b="1" dirty="0" smtClean="0">
                <a:latin typeface="Catamaran" panose="02020500000000000000" charset="0"/>
                <a:cs typeface="Catamaran" panose="02020500000000000000" charset="0"/>
              </a:rPr>
              <a:t>Red: False Positive (FP)</a:t>
            </a:r>
            <a:endParaRPr lang="en-US" sz="1600" b="1" dirty="0">
              <a:latin typeface="Catamaran" panose="02020500000000000000" charset="0"/>
              <a:cs typeface="Catamaran" panose="02020500000000000000" charset="0"/>
            </a:endParaRPr>
          </a:p>
        </p:txBody>
      </p:sp>
      <p:sp>
        <p:nvSpPr>
          <p:cNvPr id="9" name="Google Shape;335;p43"/>
          <p:cNvSpPr txBox="1">
            <a:spLocks/>
          </p:cNvSpPr>
          <p:nvPr/>
        </p:nvSpPr>
        <p:spPr>
          <a:xfrm>
            <a:off x="5805058" y="3628412"/>
            <a:ext cx="2291681" cy="874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600" b="1" dirty="0" smtClean="0">
                <a:latin typeface="Catamaran" panose="02020500000000000000" charset="0"/>
                <a:cs typeface="Catamaran" panose="02020500000000000000" charset="0"/>
              </a:rPr>
              <a:t>Gray scale mask prediction before threshold applied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33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 txBox="1">
            <a:spLocks noGrp="1"/>
          </p:cNvSpPr>
          <p:nvPr>
            <p:ph type="title"/>
          </p:nvPr>
        </p:nvSpPr>
        <p:spPr>
          <a:xfrm>
            <a:off x="1716419" y="1895175"/>
            <a:ext cx="2783938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b="1" dirty="0" smtClean="0"/>
              <a:t>INTRODUCTION</a:t>
            </a:r>
            <a:endParaRPr lang="en-US" b="1" dirty="0"/>
          </a:p>
        </p:txBody>
      </p:sp>
      <p:sp>
        <p:nvSpPr>
          <p:cNvPr id="238" name="Google Shape;238;p32"/>
          <p:cNvSpPr txBox="1">
            <a:spLocks noGrp="1"/>
          </p:cNvSpPr>
          <p:nvPr>
            <p:ph type="title" idx="2"/>
          </p:nvPr>
        </p:nvSpPr>
        <p:spPr>
          <a:xfrm>
            <a:off x="2523388" y="1302000"/>
            <a:ext cx="11700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01</a:t>
            </a:r>
            <a:endParaRPr b="1" dirty="0"/>
          </a:p>
        </p:txBody>
      </p:sp>
      <p:sp>
        <p:nvSpPr>
          <p:cNvPr id="239" name="Google Shape;239;p32"/>
          <p:cNvSpPr txBox="1">
            <a:spLocks noGrp="1"/>
          </p:cNvSpPr>
          <p:nvPr>
            <p:ph type="subTitle" idx="1"/>
          </p:nvPr>
        </p:nvSpPr>
        <p:spPr>
          <a:xfrm>
            <a:off x="1832788" y="2329300"/>
            <a:ext cx="255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dirty="0" smtClean="0"/>
              <a:t>Terminology, physiology and clinical value</a:t>
            </a:r>
            <a:endParaRPr dirty="0"/>
          </a:p>
        </p:txBody>
      </p:sp>
      <p:sp>
        <p:nvSpPr>
          <p:cNvPr id="240" name="Google Shape;240;p32"/>
          <p:cNvSpPr txBox="1">
            <a:spLocks noGrp="1"/>
          </p:cNvSpPr>
          <p:nvPr>
            <p:ph type="title" idx="3"/>
          </p:nvPr>
        </p:nvSpPr>
        <p:spPr>
          <a:xfrm>
            <a:off x="4760013" y="1895175"/>
            <a:ext cx="2551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b="1" dirty="0" smtClean="0"/>
              <a:t>TASKS</a:t>
            </a:r>
            <a:endParaRPr lang="en-US" b="1" dirty="0"/>
          </a:p>
        </p:txBody>
      </p:sp>
      <p:sp>
        <p:nvSpPr>
          <p:cNvPr id="241" name="Google Shape;241;p32"/>
          <p:cNvSpPr txBox="1">
            <a:spLocks noGrp="1"/>
          </p:cNvSpPr>
          <p:nvPr>
            <p:ph type="title" idx="4"/>
          </p:nvPr>
        </p:nvSpPr>
        <p:spPr>
          <a:xfrm>
            <a:off x="5450615" y="1302000"/>
            <a:ext cx="11700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02</a:t>
            </a:r>
            <a:endParaRPr b="1"/>
          </a:p>
        </p:txBody>
      </p:sp>
      <p:sp>
        <p:nvSpPr>
          <p:cNvPr id="242" name="Google Shape;242;p32"/>
          <p:cNvSpPr txBox="1">
            <a:spLocks noGrp="1"/>
          </p:cNvSpPr>
          <p:nvPr>
            <p:ph type="subTitle" idx="5"/>
          </p:nvPr>
        </p:nvSpPr>
        <p:spPr>
          <a:xfrm>
            <a:off x="4760015" y="2329300"/>
            <a:ext cx="255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D</a:t>
            </a:r>
            <a:r>
              <a:rPr lang="en" dirty="0" smtClean="0"/>
              <a:t>efine problems and setup overall workflow</a:t>
            </a:r>
            <a:endParaRPr dirty="0"/>
          </a:p>
        </p:txBody>
      </p:sp>
      <p:sp>
        <p:nvSpPr>
          <p:cNvPr id="243" name="Google Shape;243;p32"/>
          <p:cNvSpPr txBox="1">
            <a:spLocks noGrp="1"/>
          </p:cNvSpPr>
          <p:nvPr>
            <p:ph type="title" idx="6"/>
          </p:nvPr>
        </p:nvSpPr>
        <p:spPr>
          <a:xfrm>
            <a:off x="1716419" y="3532175"/>
            <a:ext cx="2867065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smtClean="0"/>
              <a:t>METHODOLOGY</a:t>
            </a:r>
            <a:endParaRPr lang="en-US" b="1" dirty="0"/>
          </a:p>
        </p:txBody>
      </p:sp>
      <p:sp>
        <p:nvSpPr>
          <p:cNvPr id="244" name="Google Shape;244;p32"/>
          <p:cNvSpPr txBox="1">
            <a:spLocks noGrp="1"/>
          </p:cNvSpPr>
          <p:nvPr>
            <p:ph type="title" idx="7"/>
          </p:nvPr>
        </p:nvSpPr>
        <p:spPr>
          <a:xfrm>
            <a:off x="2523388" y="2939000"/>
            <a:ext cx="11700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03</a:t>
            </a:r>
            <a:endParaRPr b="1"/>
          </a:p>
        </p:txBody>
      </p:sp>
      <p:sp>
        <p:nvSpPr>
          <p:cNvPr id="245" name="Google Shape;245;p32"/>
          <p:cNvSpPr txBox="1">
            <a:spLocks noGrp="1"/>
          </p:cNvSpPr>
          <p:nvPr>
            <p:ph type="subTitle" idx="8"/>
          </p:nvPr>
        </p:nvSpPr>
        <p:spPr>
          <a:xfrm>
            <a:off x="1832788" y="3966300"/>
            <a:ext cx="255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E</a:t>
            </a:r>
            <a:r>
              <a:rPr lang="en" dirty="0" smtClean="0"/>
              <a:t>xperiments and outcomes</a:t>
            </a:r>
            <a:endParaRPr dirty="0"/>
          </a:p>
        </p:txBody>
      </p:sp>
      <p:sp>
        <p:nvSpPr>
          <p:cNvPr id="246" name="Google Shape;246;p32"/>
          <p:cNvSpPr txBox="1">
            <a:spLocks noGrp="1"/>
          </p:cNvSpPr>
          <p:nvPr>
            <p:ph type="title" idx="9"/>
          </p:nvPr>
        </p:nvSpPr>
        <p:spPr>
          <a:xfrm>
            <a:off x="4760013" y="3532175"/>
            <a:ext cx="2551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CONCLUSIONS</a:t>
            </a:r>
            <a:endParaRPr lang="en-US" b="1" dirty="0"/>
          </a:p>
        </p:txBody>
      </p:sp>
      <p:sp>
        <p:nvSpPr>
          <p:cNvPr id="247" name="Google Shape;247;p32"/>
          <p:cNvSpPr txBox="1">
            <a:spLocks noGrp="1"/>
          </p:cNvSpPr>
          <p:nvPr>
            <p:ph type="title" idx="13"/>
          </p:nvPr>
        </p:nvSpPr>
        <p:spPr>
          <a:xfrm>
            <a:off x="5450615" y="2939000"/>
            <a:ext cx="11700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04</a:t>
            </a:r>
            <a:endParaRPr b="1"/>
          </a:p>
        </p:txBody>
      </p:sp>
      <p:sp>
        <p:nvSpPr>
          <p:cNvPr id="248" name="Google Shape;248;p32"/>
          <p:cNvSpPr txBox="1">
            <a:spLocks noGrp="1"/>
          </p:cNvSpPr>
          <p:nvPr>
            <p:ph type="subTitle" idx="14"/>
          </p:nvPr>
        </p:nvSpPr>
        <p:spPr>
          <a:xfrm>
            <a:off x="4760015" y="3966300"/>
            <a:ext cx="2551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Future plans</a:t>
            </a:r>
            <a:endParaRPr dirty="0"/>
          </a:p>
        </p:txBody>
      </p:sp>
      <p:sp>
        <p:nvSpPr>
          <p:cNvPr id="249" name="Google Shape;249;p32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Table of </a:t>
            </a:r>
            <a:r>
              <a:rPr lang="en" b="1" dirty="0">
                <a:solidFill>
                  <a:schemeClr val="dk1"/>
                </a:solidFill>
              </a:rPr>
              <a:t>contents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Segmentation Result - Visualize</a:t>
            </a:r>
            <a:endParaRPr lang="zh-TW" altLang="en-US" b="1" dirty="0"/>
          </a:p>
        </p:txBody>
      </p:sp>
      <p:pic>
        <p:nvPicPr>
          <p:cNvPr id="3" name="Picture 2" descr="http://localhost:6006/data/plugin/images/individualImage?ts=1648121353.2705264&amp;blob_key=WyIiLCJpbWFnZXMiLCJsb2dnaW5nXFxTTVBcXFVuZXRcXEVmZmljaWVudE5ldC1iNFxcUHJldHJhaW5lZFxcT3JpZ2luYWxcXDAxXFx0cmFpbiIsInZhbGlkYXRpb25fd29fYXJnIGV4YW1wbGUiLDE5LDJd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7753" y="1336840"/>
            <a:ext cx="8548494" cy="340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132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06345" y="2438074"/>
            <a:ext cx="5731310" cy="1877617"/>
          </a:xfrm>
        </p:spPr>
        <p:txBody>
          <a:bodyPr/>
          <a:lstStyle/>
          <a:p>
            <a:r>
              <a:rPr lang="en-US" altLang="zh-TW" b="1" dirty="0" smtClean="0"/>
              <a:t>Volume Calculation</a:t>
            </a:r>
            <a:endParaRPr lang="zh-TW" altLang="en-US" b="1" dirty="0"/>
          </a:p>
        </p:txBody>
      </p:sp>
      <p:sp>
        <p:nvSpPr>
          <p:cNvPr id="3" name="標題 2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altLang="zh-TW" b="1" dirty="0" smtClean="0"/>
              <a:t>STEP2</a:t>
            </a:r>
            <a:endParaRPr lang="zh-TW" altLang="en-US" b="1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197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Volume</a:t>
            </a:r>
            <a:r>
              <a:rPr lang="zh-TW" altLang="en-US" b="1" dirty="0"/>
              <a:t> </a:t>
            </a:r>
            <a:r>
              <a:rPr lang="en-US" altLang="zh-TW" b="1" dirty="0"/>
              <a:t>Calculation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00" y="1514225"/>
            <a:ext cx="8084564" cy="1027776"/>
          </a:xfrm>
        </p:spPr>
        <p:txBody>
          <a:bodyPr/>
          <a:lstStyle/>
          <a:p>
            <a:r>
              <a:rPr lang="en-US" altLang="zh-TW" sz="1800" dirty="0"/>
              <a:t>Journal of the American Heart Association (JAHA)</a:t>
            </a:r>
          </a:p>
          <a:p>
            <a:r>
              <a:rPr lang="en-US" altLang="zh-TW" sz="1800" dirty="0"/>
              <a:t>Accuracy of Left Ventricular Cavity Volume and Ejection Fraction for Conventional Estimation Methods and 3D Surface </a:t>
            </a:r>
            <a:r>
              <a:rPr lang="en-US" altLang="zh-TW" sz="1800" dirty="0" smtClean="0"/>
              <a:t>Fitting</a:t>
            </a:r>
            <a:endParaRPr lang="zh-TW" altLang="en-US" sz="1800" dirty="0"/>
          </a:p>
        </p:txBody>
      </p:sp>
      <p:pic>
        <p:nvPicPr>
          <p:cNvPr id="9" name="Picture 2" descr="Figure 2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75" r="20875"/>
          <a:stretch/>
        </p:blipFill>
        <p:spPr bwMode="auto">
          <a:xfrm>
            <a:off x="1283582" y="2684824"/>
            <a:ext cx="1146690" cy="200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群組 9"/>
          <p:cNvGrpSpPr/>
          <p:nvPr/>
        </p:nvGrpSpPr>
        <p:grpSpPr>
          <a:xfrm>
            <a:off x="2910853" y="2523060"/>
            <a:ext cx="5413129" cy="2168797"/>
            <a:chOff x="838200" y="3376289"/>
            <a:chExt cx="6837844" cy="2739616"/>
          </a:xfrm>
        </p:grpSpPr>
        <p:pic>
          <p:nvPicPr>
            <p:cNvPr id="11" name="內容版面配置區 4"/>
            <p:cNvPicPr/>
            <p:nvPr/>
          </p:nvPicPr>
          <p:blipFill>
            <a:blip r:embed="rId3"/>
            <a:srcRect l="-119" b="50502"/>
            <a:stretch>
              <a:fillRect/>
            </a:stretch>
          </p:blipFill>
          <p:spPr>
            <a:xfrm>
              <a:off x="838200" y="3672402"/>
              <a:ext cx="6837844" cy="2443503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2" name="文字方塊 11"/>
            <p:cNvSpPr txBox="1"/>
            <p:nvPr/>
          </p:nvSpPr>
          <p:spPr>
            <a:xfrm>
              <a:off x="1397977" y="3376289"/>
              <a:ext cx="1326966" cy="369332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dirty="0" err="1" smtClean="0"/>
                <a:t>MinAreaRec</a:t>
              </a:r>
              <a:endParaRPr lang="zh-TW" altLang="en-US" dirty="0"/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3531314" y="3376289"/>
              <a:ext cx="1451616" cy="369332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dirty="0" err="1" smtClean="0"/>
                <a:t>ExtremePoint</a:t>
              </a:r>
              <a:endParaRPr lang="zh-TW" altLang="en-US" dirty="0"/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5896707" y="3376289"/>
              <a:ext cx="1089806" cy="388783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/>
                <a:t>   Ellipse</a:t>
              </a:r>
              <a:endParaRPr lang="zh-TW" altLang="en-US" dirty="0"/>
            </a:p>
          </p:txBody>
        </p:sp>
      </p:grp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22</a:t>
            </a:fld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5036866" y="4691857"/>
            <a:ext cx="38074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 smtClean="0">
                <a:latin typeface="Catamaran" panose="02020500000000000000" charset="0"/>
                <a:cs typeface="Catamaran" panose="02020500000000000000" charset="0"/>
              </a:rPr>
              <a:t>Ref: </a:t>
            </a:r>
            <a:r>
              <a:rPr lang="en-US" altLang="zh-TW" sz="1000" dirty="0">
                <a:latin typeface="Catamaran" panose="02020500000000000000" charset="0"/>
                <a:cs typeface="Catamaran" panose="02020500000000000000" charset="0"/>
              </a:rPr>
              <a:t>https://www.ahajournals.org/doi/10.1161/JAHA.118.009124#d1e573</a:t>
            </a:r>
            <a:endParaRPr lang="zh-TW" altLang="en-US" sz="1000" dirty="0">
              <a:latin typeface="Catamaran" panose="02020500000000000000" charset="0"/>
              <a:cs typeface="Catamaran" panose="020205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60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06345" y="2327237"/>
            <a:ext cx="5731310" cy="1877617"/>
          </a:xfrm>
        </p:spPr>
        <p:txBody>
          <a:bodyPr/>
          <a:lstStyle/>
          <a:p>
            <a:r>
              <a:rPr lang="en-US" altLang="zh-TW" sz="4800" b="1" dirty="0" smtClean="0"/>
              <a:t>DETERMINE CARDIAC CYCLE</a:t>
            </a:r>
            <a:endParaRPr lang="zh-TW" altLang="en-US" sz="4800" b="1" dirty="0"/>
          </a:p>
        </p:txBody>
      </p:sp>
      <p:sp>
        <p:nvSpPr>
          <p:cNvPr id="3" name="標題 2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altLang="zh-TW" b="1" dirty="0" smtClean="0"/>
              <a:t>STEP3</a:t>
            </a:r>
            <a:endParaRPr lang="zh-TW" altLang="en-US" b="1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1445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Volume</a:t>
            </a:r>
            <a:r>
              <a:rPr lang="zh-TW" altLang="en-US" b="1" dirty="0"/>
              <a:t> </a:t>
            </a:r>
            <a:r>
              <a:rPr lang="en-US" altLang="zh-TW" b="1" dirty="0"/>
              <a:t>Calculation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06236" y="1514225"/>
            <a:ext cx="6213764" cy="2585400"/>
          </a:xfrm>
        </p:spPr>
        <p:txBody>
          <a:bodyPr/>
          <a:lstStyle/>
          <a:p>
            <a:r>
              <a:rPr lang="en-US" altLang="zh-TW" sz="1800" dirty="0"/>
              <a:t>Time series data of the change of the estimated volume</a:t>
            </a:r>
          </a:p>
          <a:p>
            <a:r>
              <a:rPr lang="en-US" altLang="zh-TW" sz="1800" dirty="0"/>
              <a:t>Determine cardiac cycle</a:t>
            </a:r>
          </a:p>
          <a:p>
            <a:r>
              <a:rPr lang="en-US" altLang="zh-TW" sz="1800" dirty="0"/>
              <a:t>Determine ESV (green point), EDV (red point)</a:t>
            </a:r>
          </a:p>
          <a:p>
            <a:endParaRPr lang="zh-TW" altLang="en-US" sz="1800" dirty="0"/>
          </a:p>
        </p:txBody>
      </p:sp>
      <p:pic>
        <p:nvPicPr>
          <p:cNvPr id="4" name="image4.png"/>
          <p:cNvPicPr/>
          <p:nvPr/>
        </p:nvPicPr>
        <p:blipFill rotWithShape="1">
          <a:blip r:embed="rId2"/>
          <a:srcRect t="7913" r="4154"/>
          <a:stretch/>
        </p:blipFill>
        <p:spPr>
          <a:xfrm>
            <a:off x="1918852" y="2613857"/>
            <a:ext cx="3803074" cy="2252924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051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Volume</a:t>
            </a:r>
            <a:r>
              <a:rPr lang="zh-TW" altLang="en-US" b="1" dirty="0"/>
              <a:t> </a:t>
            </a:r>
            <a:r>
              <a:rPr lang="en-US" altLang="zh-TW" b="1" dirty="0"/>
              <a:t>Calculation - Result</a:t>
            </a:r>
            <a:endParaRPr lang="zh-TW" altLang="en-US" b="1" dirty="0"/>
          </a:p>
        </p:txBody>
      </p:sp>
      <p:graphicFrame>
        <p:nvGraphicFramePr>
          <p:cNvPr id="3" name="內容版面配置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7303352"/>
              </p:ext>
            </p:extLst>
          </p:nvPr>
        </p:nvGraphicFramePr>
        <p:xfrm>
          <a:off x="1245708" y="1415287"/>
          <a:ext cx="665258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3146">
                  <a:extLst>
                    <a:ext uri="{9D8B030D-6E8A-4147-A177-3AD203B41FA5}">
                      <a16:colId xmlns:a16="http://schemas.microsoft.com/office/drawing/2014/main" val="395408757"/>
                    </a:ext>
                  </a:extLst>
                </a:gridCol>
                <a:gridCol w="1663146">
                  <a:extLst>
                    <a:ext uri="{9D8B030D-6E8A-4147-A177-3AD203B41FA5}">
                      <a16:colId xmlns:a16="http://schemas.microsoft.com/office/drawing/2014/main" val="1979678287"/>
                    </a:ext>
                  </a:extLst>
                </a:gridCol>
                <a:gridCol w="1663146">
                  <a:extLst>
                    <a:ext uri="{9D8B030D-6E8A-4147-A177-3AD203B41FA5}">
                      <a16:colId xmlns:a16="http://schemas.microsoft.com/office/drawing/2014/main" val="526998173"/>
                    </a:ext>
                  </a:extLst>
                </a:gridCol>
                <a:gridCol w="1663146">
                  <a:extLst>
                    <a:ext uri="{9D8B030D-6E8A-4147-A177-3AD203B41FA5}">
                      <a16:colId xmlns:a16="http://schemas.microsoft.com/office/drawing/2014/main" val="18683420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MSE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RMSE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Relative</a:t>
                      </a:r>
                      <a:r>
                        <a:rPr lang="en-US" altLang="zh-TW" baseline="0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 Error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3720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 smtClean="0">
                          <a:latin typeface="Catamaran" panose="02020500000000000000" charset="0"/>
                          <a:cs typeface="Catamaran" panose="02020500000000000000" charset="0"/>
                        </a:rPr>
                        <a:t>MinAreaRec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0.0055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0.062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0.084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8935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 smtClean="0">
                          <a:latin typeface="Catamaran" panose="02020500000000000000" charset="0"/>
                          <a:cs typeface="Catamaran" panose="02020500000000000000" charset="0"/>
                        </a:rPr>
                        <a:t>ExtremePoint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0.0064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0.070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0.085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1015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1" dirty="0" smtClean="0">
                          <a:solidFill>
                            <a:srgbClr val="FF0000"/>
                          </a:solidFill>
                          <a:latin typeface="Catamaran" panose="02020500000000000000" charset="0"/>
                          <a:cs typeface="Catamaran" panose="02020500000000000000" charset="0"/>
                        </a:rPr>
                        <a:t>Ellipse</a:t>
                      </a:r>
                      <a:endParaRPr lang="zh-TW" altLang="en-US" b="1" dirty="0">
                        <a:solidFill>
                          <a:srgbClr val="FF0000"/>
                        </a:solidFill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b="1" dirty="0" smtClean="0">
                          <a:solidFill>
                            <a:srgbClr val="FF0000"/>
                          </a:solidFill>
                          <a:latin typeface="Catamaran" panose="02020500000000000000" charset="0"/>
                          <a:cs typeface="Catamaran" panose="02020500000000000000" charset="0"/>
                        </a:rPr>
                        <a:t>0.0052</a:t>
                      </a:r>
                      <a:endParaRPr lang="zh-TW" altLang="en-US" b="1" dirty="0">
                        <a:solidFill>
                          <a:srgbClr val="FF0000"/>
                        </a:solidFill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b="1" dirty="0" smtClean="0">
                          <a:solidFill>
                            <a:srgbClr val="FF0000"/>
                          </a:solidFill>
                          <a:latin typeface="Catamaran" panose="02020500000000000000" charset="0"/>
                          <a:cs typeface="Catamaran" panose="02020500000000000000" charset="0"/>
                        </a:rPr>
                        <a:t>0.055</a:t>
                      </a:r>
                      <a:endParaRPr lang="zh-TW" altLang="en-US" b="1" dirty="0">
                        <a:solidFill>
                          <a:srgbClr val="FF0000"/>
                        </a:solidFill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b="1" dirty="0" smtClean="0">
                          <a:solidFill>
                            <a:srgbClr val="FF0000"/>
                          </a:solidFill>
                          <a:latin typeface="Catamaran" panose="02020500000000000000" charset="0"/>
                          <a:cs typeface="Catamaran" panose="02020500000000000000" charset="0"/>
                        </a:rPr>
                        <a:t>0.069</a:t>
                      </a:r>
                      <a:endParaRPr lang="zh-TW" altLang="en-US" b="1" dirty="0">
                        <a:solidFill>
                          <a:srgbClr val="FF0000"/>
                        </a:solidFill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4485787"/>
                  </a:ext>
                </a:extLst>
              </a:tr>
            </a:tbl>
          </a:graphicData>
        </a:graphic>
      </p:graphicFrame>
      <p:grpSp>
        <p:nvGrpSpPr>
          <p:cNvPr id="4" name="群組 3"/>
          <p:cNvGrpSpPr/>
          <p:nvPr/>
        </p:nvGrpSpPr>
        <p:grpSpPr>
          <a:xfrm>
            <a:off x="2391209" y="2992439"/>
            <a:ext cx="4361582" cy="1779234"/>
            <a:chOff x="838200" y="3326519"/>
            <a:chExt cx="6837844" cy="2789386"/>
          </a:xfrm>
        </p:grpSpPr>
        <p:pic>
          <p:nvPicPr>
            <p:cNvPr id="5" name="內容版面配置區 4"/>
            <p:cNvPicPr/>
            <p:nvPr/>
          </p:nvPicPr>
          <p:blipFill>
            <a:blip r:embed="rId2"/>
            <a:srcRect l="-119" b="50502"/>
            <a:stretch>
              <a:fillRect/>
            </a:stretch>
          </p:blipFill>
          <p:spPr>
            <a:xfrm>
              <a:off x="838200" y="3672402"/>
              <a:ext cx="6837844" cy="2443503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6" name="文字方塊 5"/>
            <p:cNvSpPr txBox="1"/>
            <p:nvPr/>
          </p:nvSpPr>
          <p:spPr>
            <a:xfrm>
              <a:off x="1300238" y="3326519"/>
              <a:ext cx="1892588" cy="434264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1200" dirty="0" err="1" smtClean="0"/>
                <a:t>MinAreaRec</a:t>
              </a:r>
              <a:endParaRPr lang="zh-TW" altLang="en-US" sz="1200" dirty="0"/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3455295" y="3326519"/>
              <a:ext cx="2039890" cy="434264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1200" dirty="0" err="1" smtClean="0"/>
                <a:t>ExtremePoint</a:t>
              </a:r>
              <a:endParaRPr lang="zh-TW" altLang="en-US" sz="1200" dirty="0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5896706" y="3326519"/>
              <a:ext cx="1131397" cy="434264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TW" sz="1200" dirty="0" smtClean="0"/>
                <a:t>  Ellipse</a:t>
              </a:r>
              <a:endParaRPr lang="zh-TW" altLang="en-US" sz="1200" dirty="0"/>
            </a:p>
          </p:txBody>
        </p:sp>
      </p:grpSp>
      <p:sp>
        <p:nvSpPr>
          <p:cNvPr id="9" name="投影片編號版面配置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30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>
            <a:spLocks noGrp="1"/>
          </p:cNvSpPr>
          <p:nvPr>
            <p:ph type="title"/>
          </p:nvPr>
        </p:nvSpPr>
        <p:spPr>
          <a:xfrm>
            <a:off x="2054945" y="2438075"/>
            <a:ext cx="5034111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/>
              <a:t>Conclusions</a:t>
            </a:r>
          </a:p>
        </p:txBody>
      </p:sp>
      <p:sp>
        <p:nvSpPr>
          <p:cNvPr id="255" name="Google Shape;255;p33"/>
          <p:cNvSpPr txBox="1">
            <a:spLocks noGrp="1"/>
          </p:cNvSpPr>
          <p:nvPr>
            <p:ph type="title" idx="2"/>
          </p:nvPr>
        </p:nvSpPr>
        <p:spPr>
          <a:xfrm>
            <a:off x="2996550" y="129147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04</a:t>
            </a:r>
            <a:endParaRPr b="1" dirty="0"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1"/>
          </p:nvPr>
        </p:nvSpPr>
        <p:spPr>
          <a:xfrm>
            <a:off x="2391925" y="3238225"/>
            <a:ext cx="43602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dirty="0"/>
              <a:t>Future plans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250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Future plan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21327" y="1514225"/>
            <a:ext cx="7439891" cy="2614430"/>
          </a:xfrm>
        </p:spPr>
        <p:txBody>
          <a:bodyPr/>
          <a:lstStyle/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altLang="zh-TW" sz="1800" b="1" dirty="0" err="1"/>
              <a:t>Unet</a:t>
            </a:r>
            <a:r>
              <a:rPr lang="en-US" altLang="zh-TW" sz="1800" dirty="0"/>
              <a:t> and </a:t>
            </a:r>
            <a:r>
              <a:rPr lang="en-US" altLang="zh-TW" sz="1800" b="1" dirty="0" err="1"/>
              <a:t>EfficientNet</a:t>
            </a:r>
            <a:r>
              <a:rPr lang="en-US" altLang="zh-TW" sz="1800" dirty="0"/>
              <a:t> are </a:t>
            </a:r>
            <a:r>
              <a:rPr lang="en-US" altLang="zh-TW" sz="1800" dirty="0" smtClean="0"/>
              <a:t>relatively old</a:t>
            </a:r>
            <a:r>
              <a:rPr lang="en-US" altLang="zh-TW" sz="1800" dirty="0"/>
              <a:t>, maybe </a:t>
            </a:r>
            <a:r>
              <a:rPr lang="en-US" altLang="zh-TW" sz="1800" dirty="0" smtClean="0"/>
              <a:t>try with </a:t>
            </a:r>
            <a:r>
              <a:rPr lang="en-US" altLang="zh-TW" sz="1800" dirty="0"/>
              <a:t>some </a:t>
            </a:r>
            <a:r>
              <a:rPr lang="en-US" altLang="zh-TW" sz="1800" dirty="0" smtClean="0"/>
              <a:t>newer </a:t>
            </a:r>
            <a:r>
              <a:rPr lang="en-US" altLang="zh-TW" sz="1800" dirty="0"/>
              <a:t>SOTA </a:t>
            </a:r>
            <a:r>
              <a:rPr lang="en-US" altLang="zh-TW" sz="1800" dirty="0" smtClean="0"/>
              <a:t>models might </a:t>
            </a:r>
            <a:r>
              <a:rPr lang="en-US" altLang="zh-TW" sz="1800" dirty="0"/>
              <a:t>improve the accuracy.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altLang="zh-TW" sz="1800" dirty="0"/>
              <a:t>The model </a:t>
            </a:r>
            <a:r>
              <a:rPr lang="en-US" altLang="zh-TW" sz="1800" dirty="0" smtClean="0"/>
              <a:t>should also </a:t>
            </a:r>
            <a:r>
              <a:rPr lang="en-US" altLang="zh-TW" sz="1800" dirty="0"/>
              <a:t>predict the existence of contrast </a:t>
            </a:r>
            <a:r>
              <a:rPr lang="en-US" altLang="zh-TW" sz="1800" dirty="0" smtClean="0"/>
              <a:t>instead </a:t>
            </a:r>
            <a:r>
              <a:rPr lang="en-US" altLang="zh-TW" sz="1800" dirty="0"/>
              <a:t>of only segmentation.</a:t>
            </a:r>
          </a:p>
          <a:p>
            <a:pPr marL="514350" indent="-514350">
              <a:spcBef>
                <a:spcPts val="600"/>
              </a:spcBef>
              <a:buFont typeface="+mj-lt"/>
              <a:buAutoNum type="arabicPeriod"/>
            </a:pPr>
            <a:r>
              <a:rPr lang="en-US" altLang="zh-TW" sz="1800" dirty="0" err="1"/>
              <a:t>Develope</a:t>
            </a:r>
            <a:r>
              <a:rPr lang="en-US" altLang="zh-TW" sz="1800" dirty="0"/>
              <a:t> an algorithm to recognize reasonable EDV, ESV from the time series of volume changes despite of some errors arise from the prediction error.</a:t>
            </a:r>
            <a:endParaRPr lang="zh-TW" altLang="en-US" sz="1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645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55"/>
          <p:cNvSpPr txBox="1">
            <a:spLocks noGrp="1"/>
          </p:cNvSpPr>
          <p:nvPr>
            <p:ph type="ctrTitle"/>
          </p:nvPr>
        </p:nvSpPr>
        <p:spPr>
          <a:xfrm>
            <a:off x="2430000" y="84355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Thanks!</a:t>
            </a:r>
            <a:endParaRPr b="1" dirty="0"/>
          </a:p>
        </p:txBody>
      </p:sp>
      <p:sp>
        <p:nvSpPr>
          <p:cNvPr id="663" name="Google Shape;663;p55"/>
          <p:cNvSpPr txBox="1">
            <a:spLocks noGrp="1"/>
          </p:cNvSpPr>
          <p:nvPr>
            <p:ph type="subTitle" idx="1"/>
          </p:nvPr>
        </p:nvSpPr>
        <p:spPr>
          <a:xfrm>
            <a:off x="2425050" y="1683175"/>
            <a:ext cx="42939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E</a:t>
            </a:r>
            <a:r>
              <a:rPr lang="en" dirty="0" smtClean="0"/>
              <a:t>-mail: atlas0435@gmail.com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Mobile phone: 0981-224-068</a:t>
            </a:r>
            <a:endParaRPr dirty="0"/>
          </a:p>
          <a:p>
            <a:pPr marL="0" lvl="0" indent="0"/>
            <a:r>
              <a:rPr lang="en-US" dirty="0" smtClean="0"/>
              <a:t>GitHub: https</a:t>
            </a:r>
            <a:r>
              <a:rPr lang="en-US" dirty="0"/>
              <a:t>://github.com/you-ming-hu</a:t>
            </a:r>
            <a:endParaRPr dirty="0"/>
          </a:p>
        </p:txBody>
      </p:sp>
      <p:grpSp>
        <p:nvGrpSpPr>
          <p:cNvPr id="665" name="Google Shape;665;p55"/>
          <p:cNvGrpSpPr/>
          <p:nvPr/>
        </p:nvGrpSpPr>
        <p:grpSpPr>
          <a:xfrm>
            <a:off x="5284805" y="2862660"/>
            <a:ext cx="369882" cy="364325"/>
            <a:chOff x="1190200" y="238125"/>
            <a:chExt cx="5306767" cy="5212083"/>
          </a:xfrm>
        </p:grpSpPr>
        <p:grpSp>
          <p:nvGrpSpPr>
            <p:cNvPr id="666" name="Google Shape;666;p55"/>
            <p:cNvGrpSpPr/>
            <p:nvPr/>
          </p:nvGrpSpPr>
          <p:grpSpPr>
            <a:xfrm>
              <a:off x="1190200" y="238125"/>
              <a:ext cx="5212075" cy="5212075"/>
              <a:chOff x="1190200" y="238125"/>
              <a:chExt cx="5212075" cy="5212075"/>
            </a:xfrm>
          </p:grpSpPr>
          <p:sp>
            <p:nvSpPr>
              <p:cNvPr id="667" name="Google Shape;667;p55"/>
              <p:cNvSpPr/>
              <p:nvPr/>
            </p:nvSpPr>
            <p:spPr>
              <a:xfrm>
                <a:off x="1190200" y="238125"/>
                <a:ext cx="5212075" cy="5212075"/>
              </a:xfrm>
              <a:custGeom>
                <a:avLst/>
                <a:gdLst/>
                <a:ahLst/>
                <a:cxnLst/>
                <a:rect l="l" t="t" r="r" b="b"/>
                <a:pathLst>
                  <a:path w="208483" h="208483" extrusionOk="0">
                    <a:moveTo>
                      <a:pt x="104241" y="0"/>
                    </a:moveTo>
                    <a:cubicBezTo>
                      <a:pt x="46667" y="0"/>
                      <a:pt x="0" y="46667"/>
                      <a:pt x="0" y="104241"/>
                    </a:cubicBezTo>
                    <a:cubicBezTo>
                      <a:pt x="0" y="161816"/>
                      <a:pt x="46667" y="208483"/>
                      <a:pt x="104241" y="208483"/>
                    </a:cubicBezTo>
                    <a:cubicBezTo>
                      <a:pt x="161816" y="208483"/>
                      <a:pt x="208482" y="161816"/>
                      <a:pt x="208482" y="104241"/>
                    </a:cubicBezTo>
                    <a:cubicBezTo>
                      <a:pt x="208482" y="46667"/>
                      <a:pt x="161816" y="0"/>
                      <a:pt x="104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55"/>
              <p:cNvSpPr/>
              <p:nvPr/>
            </p:nvSpPr>
            <p:spPr>
              <a:xfrm>
                <a:off x="2368338" y="1220419"/>
                <a:ext cx="2856522" cy="3247339"/>
              </a:xfrm>
              <a:custGeom>
                <a:avLst/>
                <a:gdLst/>
                <a:ahLst/>
                <a:cxnLst/>
                <a:rect l="l" t="t" r="r" b="b"/>
                <a:pathLst>
                  <a:path w="130928" h="148841" extrusionOk="0">
                    <a:moveTo>
                      <a:pt x="70184" y="0"/>
                    </a:moveTo>
                    <a:cubicBezTo>
                      <a:pt x="67749" y="0"/>
                      <a:pt x="65781" y="1968"/>
                      <a:pt x="65781" y="4370"/>
                    </a:cubicBezTo>
                    <a:lnTo>
                      <a:pt x="65781" y="100105"/>
                    </a:lnTo>
                    <a:cubicBezTo>
                      <a:pt x="65781" y="106844"/>
                      <a:pt x="61744" y="112915"/>
                      <a:pt x="55507" y="115483"/>
                    </a:cubicBezTo>
                    <a:cubicBezTo>
                      <a:pt x="53445" y="116348"/>
                      <a:pt x="51279" y="116767"/>
                      <a:pt x="49132" y="116767"/>
                    </a:cubicBezTo>
                    <a:cubicBezTo>
                      <a:pt x="44819" y="116767"/>
                      <a:pt x="40578" y="115076"/>
                      <a:pt x="37394" y="111914"/>
                    </a:cubicBezTo>
                    <a:cubicBezTo>
                      <a:pt x="32624" y="107177"/>
                      <a:pt x="31156" y="100039"/>
                      <a:pt x="33691" y="93801"/>
                    </a:cubicBezTo>
                    <a:cubicBezTo>
                      <a:pt x="36260" y="87563"/>
                      <a:pt x="42297" y="83493"/>
                      <a:pt x="49035" y="83460"/>
                    </a:cubicBezTo>
                    <a:cubicBezTo>
                      <a:pt x="51437" y="83460"/>
                      <a:pt x="53405" y="81492"/>
                      <a:pt x="53405" y="79090"/>
                    </a:cubicBezTo>
                    <a:lnTo>
                      <a:pt x="53405" y="55740"/>
                    </a:lnTo>
                    <a:cubicBezTo>
                      <a:pt x="53405" y="53305"/>
                      <a:pt x="51437" y="51370"/>
                      <a:pt x="49035" y="51370"/>
                    </a:cubicBezTo>
                    <a:cubicBezTo>
                      <a:pt x="21983" y="51370"/>
                      <a:pt x="0" y="73253"/>
                      <a:pt x="0" y="100105"/>
                    </a:cubicBezTo>
                    <a:cubicBezTo>
                      <a:pt x="0" y="126991"/>
                      <a:pt x="21949" y="148840"/>
                      <a:pt x="49002" y="148840"/>
                    </a:cubicBezTo>
                    <a:cubicBezTo>
                      <a:pt x="76021" y="148840"/>
                      <a:pt x="98037" y="126991"/>
                      <a:pt x="98037" y="100105"/>
                    </a:cubicBezTo>
                    <a:lnTo>
                      <a:pt x="98037" y="57742"/>
                    </a:lnTo>
                    <a:cubicBezTo>
                      <a:pt x="106751" y="62347"/>
                      <a:pt x="116484" y="64780"/>
                      <a:pt x="126356" y="64780"/>
                    </a:cubicBezTo>
                    <a:cubicBezTo>
                      <a:pt x="126423" y="64780"/>
                      <a:pt x="126490" y="64780"/>
                      <a:pt x="126557" y="64780"/>
                    </a:cubicBezTo>
                    <a:cubicBezTo>
                      <a:pt x="128959" y="64780"/>
                      <a:pt x="130927" y="62812"/>
                      <a:pt x="130927" y="60410"/>
                    </a:cubicBezTo>
                    <a:lnTo>
                      <a:pt x="130927" y="37094"/>
                    </a:lnTo>
                    <a:cubicBezTo>
                      <a:pt x="130927" y="34658"/>
                      <a:pt x="128959" y="32724"/>
                      <a:pt x="126557" y="32724"/>
                    </a:cubicBezTo>
                    <a:cubicBezTo>
                      <a:pt x="110813" y="32724"/>
                      <a:pt x="98037" y="19981"/>
                      <a:pt x="98037" y="4370"/>
                    </a:cubicBezTo>
                    <a:cubicBezTo>
                      <a:pt x="98037" y="1968"/>
                      <a:pt x="96069" y="0"/>
                      <a:pt x="93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9" name="Google Shape;669;p55"/>
            <p:cNvSpPr/>
            <p:nvPr/>
          </p:nvSpPr>
          <p:spPr>
            <a:xfrm>
              <a:off x="3459822" y="238126"/>
              <a:ext cx="3037144" cy="5212082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55"/>
          <p:cNvGrpSpPr/>
          <p:nvPr/>
        </p:nvGrpSpPr>
        <p:grpSpPr>
          <a:xfrm>
            <a:off x="4686290" y="2866534"/>
            <a:ext cx="362947" cy="356576"/>
            <a:chOff x="4211985" y="3817357"/>
            <a:chExt cx="362947" cy="356576"/>
          </a:xfrm>
        </p:grpSpPr>
        <p:sp>
          <p:nvSpPr>
            <p:cNvPr id="671" name="Google Shape;671;p55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5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5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55"/>
          <p:cNvGrpSpPr/>
          <p:nvPr/>
        </p:nvGrpSpPr>
        <p:grpSpPr>
          <a:xfrm>
            <a:off x="4087802" y="2866390"/>
            <a:ext cx="362920" cy="356865"/>
            <a:chOff x="3314750" y="3817357"/>
            <a:chExt cx="362920" cy="356865"/>
          </a:xfrm>
        </p:grpSpPr>
        <p:grpSp>
          <p:nvGrpSpPr>
            <p:cNvPr id="675" name="Google Shape;675;p55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676" name="Google Shape;676;p55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55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8" name="Google Shape;678;p55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679" name="Google Shape;679;p55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55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1" name="Google Shape;681;p55"/>
          <p:cNvGrpSpPr/>
          <p:nvPr/>
        </p:nvGrpSpPr>
        <p:grpSpPr>
          <a:xfrm>
            <a:off x="3489313" y="2866390"/>
            <a:ext cx="362920" cy="356865"/>
            <a:chOff x="2866317" y="3817357"/>
            <a:chExt cx="362920" cy="356865"/>
          </a:xfrm>
        </p:grpSpPr>
        <p:sp>
          <p:nvSpPr>
            <p:cNvPr id="682" name="Google Shape;682;p55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5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5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932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>
            <a:spLocks noGrp="1"/>
          </p:cNvSpPr>
          <p:nvPr>
            <p:ph type="title"/>
          </p:nvPr>
        </p:nvSpPr>
        <p:spPr>
          <a:xfrm>
            <a:off x="1359981" y="2438075"/>
            <a:ext cx="6424038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b="1" dirty="0" smtClean="0"/>
              <a:t>INTRODUCTION</a:t>
            </a:r>
            <a:endParaRPr lang="en-US" b="1" dirty="0"/>
          </a:p>
        </p:txBody>
      </p:sp>
      <p:sp>
        <p:nvSpPr>
          <p:cNvPr id="255" name="Google Shape;255;p33"/>
          <p:cNvSpPr txBox="1">
            <a:spLocks noGrp="1"/>
          </p:cNvSpPr>
          <p:nvPr>
            <p:ph type="title" idx="2"/>
          </p:nvPr>
        </p:nvSpPr>
        <p:spPr>
          <a:xfrm>
            <a:off x="2996550" y="129147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01</a:t>
            </a:r>
            <a:endParaRPr b="1" dirty="0"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1"/>
          </p:nvPr>
        </p:nvSpPr>
        <p:spPr>
          <a:xfrm>
            <a:off x="2391925" y="3238225"/>
            <a:ext cx="43602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 smtClean="0"/>
              <a:t>Terminology, </a:t>
            </a:r>
            <a:r>
              <a:rPr lang="en-US" dirty="0"/>
              <a:t>physiology and clinical value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9321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>
            <a:spLocks noGrp="1"/>
          </p:cNvSpPr>
          <p:nvPr>
            <p:ph type="title"/>
          </p:nvPr>
        </p:nvSpPr>
        <p:spPr>
          <a:xfrm>
            <a:off x="720000" y="539499"/>
            <a:ext cx="7704000" cy="14694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800" b="1" dirty="0" smtClean="0"/>
              <a:t>Left Ventricular </a:t>
            </a:r>
            <a:r>
              <a:rPr lang="en-US" sz="2800" b="1" dirty="0"/>
              <a:t>E</a:t>
            </a:r>
            <a:r>
              <a:rPr lang="en-US" sz="2800" b="1" dirty="0" smtClean="0"/>
              <a:t>jection Fraction(LVEF)</a:t>
            </a:r>
            <a:br>
              <a:rPr lang="en-US" sz="2800" b="1" dirty="0" smtClean="0"/>
            </a:br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左心室射出率</a:t>
            </a:r>
            <a:endParaRPr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6" name="Google Shape;256;p33"/>
          <p:cNvSpPr txBox="1">
            <a:spLocks noGrp="1"/>
          </p:cNvSpPr>
          <p:nvPr>
            <p:ph type="body" idx="1"/>
          </p:nvPr>
        </p:nvSpPr>
        <p:spPr>
          <a:xfrm>
            <a:off x="547255" y="2542309"/>
            <a:ext cx="8285172" cy="15573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2000" b="1" dirty="0" smtClean="0"/>
              <a:t>American Heart </a:t>
            </a:r>
            <a:r>
              <a:rPr lang="en-US" sz="2000" b="1" dirty="0"/>
              <a:t>Association (AHA) 2022 Guideline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2.2 Classification of </a:t>
            </a:r>
            <a:r>
              <a:rPr lang="en-US" sz="2000" dirty="0" smtClean="0"/>
              <a:t>Heart Failure </a:t>
            </a:r>
            <a:r>
              <a:rPr lang="en-US" sz="2000" dirty="0"/>
              <a:t>by Left Ventricular Ejection Fraction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2.3 Diagnostic Algorithm for Classification of </a:t>
            </a:r>
            <a:r>
              <a:rPr lang="en-US" sz="2000" dirty="0" smtClean="0"/>
              <a:t>Heart Failure </a:t>
            </a:r>
            <a:r>
              <a:rPr lang="en-US" sz="2000" dirty="0"/>
              <a:t>According to </a:t>
            </a:r>
            <a:r>
              <a:rPr lang="en-US" sz="2000" dirty="0" smtClean="0"/>
              <a:t>LVEF</a:t>
            </a:r>
          </a:p>
          <a:p>
            <a:pPr marL="0" indent="0" algn="r">
              <a:spcAft>
                <a:spcPts val="1600"/>
              </a:spcAft>
              <a:buNone/>
            </a:pPr>
            <a:endParaRPr lang="en-US" sz="2000" dirty="0"/>
          </a:p>
          <a:p>
            <a:pPr marL="0" lvl="0" indent="0">
              <a:spcAft>
                <a:spcPts val="1600"/>
              </a:spcAft>
              <a:buNone/>
            </a:pPr>
            <a:endParaRPr lang="en-US" sz="2000"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4500792" y="4187222"/>
            <a:ext cx="43316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latin typeface="Catamaran" panose="02020500000000000000" charset="0"/>
                <a:cs typeface="Catamaran" panose="02020500000000000000" charset="0"/>
              </a:rPr>
              <a:t>Ref</a:t>
            </a:r>
            <a:r>
              <a:rPr lang="en-US" altLang="zh-TW" sz="1000" dirty="0" smtClean="0">
                <a:latin typeface="Catamaran" panose="02020500000000000000" charset="0"/>
                <a:cs typeface="Catamaran" panose="02020500000000000000" charset="0"/>
              </a:rPr>
              <a:t>: https</a:t>
            </a:r>
            <a:r>
              <a:rPr lang="en-US" altLang="zh-TW" sz="1000" dirty="0">
                <a:latin typeface="Catamaran" panose="02020500000000000000" charset="0"/>
                <a:cs typeface="Catamaran" panose="02020500000000000000" charset="0"/>
              </a:rPr>
              <a:t>://www.ahajournals.org/doi/10.1161/CIR.0000000000001063#d1e3118</a:t>
            </a:r>
            <a:endParaRPr lang="zh-TW" altLang="en-US" sz="1000" dirty="0">
              <a:latin typeface="Catamaran" panose="02020500000000000000" charset="0"/>
              <a:cs typeface="Catamaran" panose="020205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>
            <a:spLocks noGrp="1"/>
          </p:cNvSpPr>
          <p:nvPr>
            <p:ph type="title"/>
          </p:nvPr>
        </p:nvSpPr>
        <p:spPr>
          <a:xfrm>
            <a:off x="216747" y="302445"/>
            <a:ext cx="8207253" cy="11809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b="1" dirty="0"/>
              <a:t>Diagnostic Algorithm for Classification of HF According to LVEF</a:t>
            </a:r>
            <a:endParaRPr sz="3200" b="1" dirty="0"/>
          </a:p>
        </p:txBody>
      </p:sp>
      <p:sp>
        <p:nvSpPr>
          <p:cNvPr id="256" name="Google Shape;256;p33"/>
          <p:cNvSpPr txBox="1">
            <a:spLocks noGrp="1"/>
          </p:cNvSpPr>
          <p:nvPr>
            <p:ph type="body" idx="1"/>
          </p:nvPr>
        </p:nvSpPr>
        <p:spPr>
          <a:xfrm>
            <a:off x="609490" y="1564953"/>
            <a:ext cx="4030133" cy="23503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sz="2000" b="1" dirty="0" smtClean="0"/>
              <a:t>HF</a:t>
            </a:r>
            <a:r>
              <a:rPr lang="en-US" sz="2000" dirty="0"/>
              <a:t>: </a:t>
            </a:r>
            <a:r>
              <a:rPr lang="en-US" altLang="zh-TW" sz="2000" dirty="0" smtClean="0"/>
              <a:t>H</a:t>
            </a:r>
            <a:r>
              <a:rPr lang="en-US" sz="2000" dirty="0" smtClean="0"/>
              <a:t>eart </a:t>
            </a:r>
            <a:r>
              <a:rPr lang="en-US" altLang="zh-TW" sz="2000" dirty="0"/>
              <a:t>F</a:t>
            </a:r>
            <a:r>
              <a:rPr lang="en-US" sz="2000" dirty="0" smtClean="0"/>
              <a:t>ailure</a:t>
            </a:r>
            <a:endParaRPr lang="en-US" sz="2000" dirty="0"/>
          </a:p>
          <a:p>
            <a:pPr marL="0" indent="0">
              <a:spcAft>
                <a:spcPts val="1600"/>
              </a:spcAft>
              <a:buNone/>
            </a:pPr>
            <a:r>
              <a:rPr lang="en-US" sz="2000" b="1" dirty="0"/>
              <a:t>EF</a:t>
            </a:r>
            <a:r>
              <a:rPr lang="en-US" sz="2000" dirty="0"/>
              <a:t>: </a:t>
            </a:r>
            <a:r>
              <a:rPr lang="en-US" altLang="zh-TW" sz="2000" dirty="0" smtClean="0"/>
              <a:t>E</a:t>
            </a:r>
            <a:r>
              <a:rPr lang="en-US" sz="2000" dirty="0" smtClean="0"/>
              <a:t>jection </a:t>
            </a:r>
            <a:r>
              <a:rPr lang="en-US" altLang="zh-TW" sz="2000" dirty="0"/>
              <a:t>F</a:t>
            </a:r>
            <a:r>
              <a:rPr lang="en-US" sz="2000" dirty="0" smtClean="0"/>
              <a:t>raction</a:t>
            </a:r>
            <a:endParaRPr lang="en-US" sz="2000" dirty="0"/>
          </a:p>
          <a:p>
            <a:pPr marL="0" indent="0">
              <a:spcAft>
                <a:spcPts val="1600"/>
              </a:spcAft>
              <a:buNone/>
            </a:pPr>
            <a:r>
              <a:rPr lang="en-US" sz="2000" b="1" dirty="0" err="1"/>
              <a:t>HFrEF</a:t>
            </a:r>
            <a:r>
              <a:rPr lang="en-US" sz="2000" dirty="0"/>
              <a:t>: HF with reduced EF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b="1" dirty="0" err="1"/>
              <a:t>HFmrEF</a:t>
            </a:r>
            <a:r>
              <a:rPr lang="en-US" sz="2000" dirty="0"/>
              <a:t>: HF with mildly reduced EF 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b="1" dirty="0" err="1"/>
              <a:t>HFpEF</a:t>
            </a:r>
            <a:r>
              <a:rPr lang="en-US" sz="2000" dirty="0"/>
              <a:t>: HF with preserved </a:t>
            </a:r>
            <a:r>
              <a:rPr lang="en-US" sz="2000" dirty="0" smtClean="0"/>
              <a:t>EF</a:t>
            </a:r>
            <a:endParaRPr lang="en-US" sz="2000" dirty="0"/>
          </a:p>
          <a:p>
            <a:pPr marL="0" lvl="0" indent="0">
              <a:spcAft>
                <a:spcPts val="1600"/>
              </a:spcAft>
            </a:pPr>
            <a:endParaRPr lang="en-US" sz="2000" dirty="0"/>
          </a:p>
        </p:txBody>
      </p:sp>
      <p:pic>
        <p:nvPicPr>
          <p:cNvPr id="4" name="Picture 2" descr="Figure 4.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2509" y="1390608"/>
            <a:ext cx="3698239" cy="350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5</a:t>
            </a:fld>
            <a:endParaRPr lang="zh-TW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4698655" y="3758801"/>
            <a:ext cx="3725947" cy="547254"/>
            <a:chOff x="4711907" y="3851565"/>
            <a:chExt cx="3725947" cy="547254"/>
          </a:xfrm>
        </p:grpSpPr>
        <p:sp>
          <p:nvSpPr>
            <p:cNvPr id="3" name="矩形 2"/>
            <p:cNvSpPr/>
            <p:nvPr/>
          </p:nvSpPr>
          <p:spPr>
            <a:xfrm>
              <a:off x="4711907" y="3851565"/>
              <a:ext cx="1224766" cy="547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7213088" y="3851565"/>
              <a:ext cx="1224766" cy="547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9" name="文字方塊 8"/>
          <p:cNvSpPr txBox="1"/>
          <p:nvPr/>
        </p:nvSpPr>
        <p:spPr>
          <a:xfrm>
            <a:off x="380874" y="4403866"/>
            <a:ext cx="43316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latin typeface="Catamaran" panose="02020500000000000000" charset="0"/>
                <a:cs typeface="Catamaran" panose="02020500000000000000" charset="0"/>
              </a:rPr>
              <a:t>Ref</a:t>
            </a:r>
            <a:r>
              <a:rPr lang="en-US" altLang="zh-TW" sz="1000" dirty="0" smtClean="0">
                <a:latin typeface="Catamaran" panose="02020500000000000000" charset="0"/>
                <a:cs typeface="Catamaran" panose="02020500000000000000" charset="0"/>
              </a:rPr>
              <a:t>: https</a:t>
            </a:r>
            <a:r>
              <a:rPr lang="en-US" altLang="zh-TW" sz="1000" dirty="0">
                <a:latin typeface="Catamaran" panose="02020500000000000000" charset="0"/>
                <a:cs typeface="Catamaran" panose="02020500000000000000" charset="0"/>
              </a:rPr>
              <a:t>://www.ahajournals.org/doi/10.1161/CIR.0000000000001063#d1e3118</a:t>
            </a:r>
            <a:endParaRPr lang="zh-TW" altLang="en-US" sz="1000" dirty="0">
              <a:latin typeface="Catamaran" panose="02020500000000000000" charset="0"/>
              <a:cs typeface="Catamaran" panose="020205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92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Types of left-sided heart failure</a:t>
            </a:r>
            <a:endParaRPr lang="zh-TW" altLang="en-US" b="1" dirty="0"/>
          </a:p>
        </p:txBody>
      </p:sp>
      <p:sp>
        <p:nvSpPr>
          <p:cNvPr id="4" name="Google Shape;256;p33"/>
          <p:cNvSpPr txBox="1">
            <a:spLocks/>
          </p:cNvSpPr>
          <p:nvPr/>
        </p:nvSpPr>
        <p:spPr>
          <a:xfrm>
            <a:off x="778755" y="1492965"/>
            <a:ext cx="8011954" cy="2864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tamaran" panose="02020500000000000000" charset="0"/>
                <a:cs typeface="Catamaran" panose="02020500000000000000" charset="0"/>
              </a:rPr>
              <a:t>There are two types of left-sided heart </a:t>
            </a:r>
            <a:r>
              <a:rPr lang="en-US" sz="2000" dirty="0" smtClean="0">
                <a:latin typeface="Catamaran" panose="02020500000000000000" charset="0"/>
                <a:cs typeface="Catamaran" panose="02020500000000000000" charset="0"/>
              </a:rPr>
              <a:t>failure</a:t>
            </a:r>
            <a:r>
              <a:rPr lang="en-US" altLang="zh-TW" sz="2000" dirty="0" smtClean="0">
                <a:latin typeface="Catamaran" panose="02020500000000000000" charset="0"/>
                <a:cs typeface="Catamaran" panose="02020500000000000000" charset="0"/>
              </a:rPr>
              <a:t>.</a:t>
            </a:r>
            <a:endParaRPr lang="en-US" sz="2000" dirty="0">
              <a:latin typeface="Catamaran" panose="02020500000000000000" charset="0"/>
              <a:cs typeface="Catamaran" panose="02020500000000000000" charset="0"/>
            </a:endParaRPr>
          </a:p>
          <a:p>
            <a:pPr marL="342900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tamaran" panose="02020500000000000000" charset="0"/>
                <a:cs typeface="Catamaran" panose="02020500000000000000" charset="0"/>
              </a:rPr>
              <a:t>Drug treatments are different for the two types.</a:t>
            </a:r>
          </a:p>
          <a:p>
            <a:pPr marL="457200" indent="-457200">
              <a:spcAft>
                <a:spcPts val="1600"/>
              </a:spcAft>
              <a:buFont typeface="+mj-lt"/>
              <a:buAutoNum type="arabicPeriod"/>
            </a:pPr>
            <a:r>
              <a:rPr lang="en-US" sz="2000" dirty="0" err="1">
                <a:latin typeface="Catamaran" panose="02020500000000000000" charset="0"/>
                <a:cs typeface="Catamaran" panose="02020500000000000000" charset="0"/>
              </a:rPr>
              <a:t>HFrEF</a:t>
            </a:r>
            <a:r>
              <a:rPr lang="en-US" sz="2000" dirty="0">
                <a:latin typeface="Catamaran" panose="02020500000000000000" charset="0"/>
                <a:cs typeface="Catamaran" panose="02020500000000000000" charset="0"/>
              </a:rPr>
              <a:t> (systolic failure): The heart can't pump with enough force to push enough blood into circulation.</a:t>
            </a:r>
          </a:p>
          <a:p>
            <a:pPr marL="457200" indent="-457200">
              <a:spcAft>
                <a:spcPts val="1600"/>
              </a:spcAft>
              <a:buFont typeface="+mj-lt"/>
              <a:buAutoNum type="arabicPeriod"/>
            </a:pPr>
            <a:r>
              <a:rPr lang="en-US" sz="2000" dirty="0" err="1">
                <a:latin typeface="Catamaran" panose="02020500000000000000" charset="0"/>
                <a:cs typeface="Catamaran" panose="02020500000000000000" charset="0"/>
              </a:rPr>
              <a:t>HFpEF</a:t>
            </a:r>
            <a:r>
              <a:rPr lang="en-US" sz="2000" dirty="0">
                <a:latin typeface="Catamaran" panose="02020500000000000000" charset="0"/>
                <a:cs typeface="Catamaran" panose="02020500000000000000" charset="0"/>
              </a:rPr>
              <a:t> (diastolic failure): The heart can't properly fill with blood because the muscle has become </a:t>
            </a:r>
            <a:r>
              <a:rPr lang="en-US" sz="2000" dirty="0" smtClean="0">
                <a:latin typeface="Catamaran" panose="02020500000000000000" charset="0"/>
                <a:cs typeface="Catamaran" panose="02020500000000000000" charset="0"/>
              </a:rPr>
              <a:t>stiff</a:t>
            </a:r>
            <a:r>
              <a:rPr lang="en-US" sz="2000" dirty="0">
                <a:latin typeface="Catamaran" panose="02020500000000000000" charset="0"/>
                <a:cs typeface="Catamaran" panose="02020500000000000000" charset="0"/>
              </a:rPr>
              <a:t>.</a:t>
            </a:r>
            <a:endParaRPr lang="en-US" sz="2000" dirty="0" smtClean="0">
              <a:latin typeface="Catamaran" panose="02020500000000000000" charset="0"/>
              <a:cs typeface="Catamaran" panose="02020500000000000000" charset="0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1248359" y="4298723"/>
            <a:ext cx="5447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 smtClean="0">
                <a:latin typeface="Catamaran" panose="02020500000000000000" charset="0"/>
                <a:cs typeface="Catamaran" panose="02020500000000000000" charset="0"/>
              </a:rPr>
              <a:t>Ref: https</a:t>
            </a:r>
            <a:r>
              <a:rPr lang="en-US" altLang="zh-TW" sz="1000" dirty="0">
                <a:latin typeface="Catamaran" panose="02020500000000000000" charset="0"/>
                <a:cs typeface="Catamaran" panose="02020500000000000000" charset="0"/>
              </a:rPr>
              <a:t>://www.heart.org/en/health-topics/heart-failure/what-is-heart-failure/types-of-heart-failure</a:t>
            </a:r>
            <a:endParaRPr lang="zh-TW" altLang="en-US" sz="1000" dirty="0">
              <a:latin typeface="Catamaran" panose="02020500000000000000" charset="0"/>
              <a:cs typeface="Catamaran" panose="020205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5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720000" y="255486"/>
            <a:ext cx="7704000" cy="572700"/>
          </a:xfrm>
        </p:spPr>
        <p:txBody>
          <a:bodyPr/>
          <a:lstStyle/>
          <a:p>
            <a:r>
              <a:rPr lang="en-US" altLang="zh-TW" b="1" dirty="0"/>
              <a:t>Diagnosis of </a:t>
            </a:r>
            <a:r>
              <a:rPr lang="en-US" altLang="zh-TW" b="1" dirty="0" err="1"/>
              <a:t>HFpEF</a:t>
            </a:r>
            <a:r>
              <a:rPr lang="en-US" altLang="zh-TW" b="1" dirty="0"/>
              <a:t> </a:t>
            </a:r>
            <a:endParaRPr lang="zh-TW" altLang="en-US" b="1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838200" y="907477"/>
            <a:ext cx="7259782" cy="2874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zh-TW" sz="1800" dirty="0"/>
              <a:t>D</a:t>
            </a:r>
            <a:r>
              <a:rPr lang="en-US" altLang="zh-TW" sz="1800" dirty="0" smtClean="0"/>
              <a:t>iagnosis of </a:t>
            </a:r>
            <a:r>
              <a:rPr lang="en-US" altLang="zh-TW" sz="1800" dirty="0" err="1" smtClean="0"/>
              <a:t>HFpEF</a:t>
            </a:r>
            <a:r>
              <a:rPr lang="en-US" altLang="zh-TW" sz="1800" dirty="0" smtClean="0"/>
              <a:t> is often challenging</a:t>
            </a:r>
          </a:p>
          <a:p>
            <a:pPr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zh-TW" sz="1800" dirty="0" smtClean="0"/>
              <a:t>A clinical composite score : H</a:t>
            </a:r>
            <a:r>
              <a:rPr lang="en-US" altLang="zh-TW" sz="1800" baseline="-25000" dirty="0" smtClean="0"/>
              <a:t>2</a:t>
            </a:r>
            <a:r>
              <a:rPr lang="en-US" altLang="zh-TW" sz="1800" dirty="0" smtClean="0"/>
              <a:t>FPEF score (ranging from 0 to 9)</a:t>
            </a:r>
          </a:p>
          <a:p>
            <a:pPr lvl="1" indent="-457200" algn="l">
              <a:spcBef>
                <a:spcPts val="300"/>
              </a:spcBef>
              <a:buFont typeface="+mj-lt"/>
              <a:buAutoNum type="arabicPeriod"/>
            </a:pPr>
            <a:r>
              <a:rPr lang="en-US" altLang="zh-TW" sz="1800" dirty="0"/>
              <a:t>O</a:t>
            </a:r>
            <a:r>
              <a:rPr lang="en-US" altLang="zh-TW" sz="1800" dirty="0" smtClean="0"/>
              <a:t>besity</a:t>
            </a:r>
          </a:p>
          <a:p>
            <a:pPr lvl="1" indent="-457200" algn="l">
              <a:spcBef>
                <a:spcPts val="300"/>
              </a:spcBef>
              <a:buFont typeface="+mj-lt"/>
              <a:buAutoNum type="arabicPeriod"/>
            </a:pPr>
            <a:r>
              <a:rPr lang="en-US" altLang="zh-TW" sz="1800" dirty="0"/>
              <a:t>A</a:t>
            </a:r>
            <a:r>
              <a:rPr lang="en-US" altLang="zh-TW" sz="1800" dirty="0" smtClean="0"/>
              <a:t>trial fibrillation (AF)</a:t>
            </a:r>
          </a:p>
          <a:p>
            <a:pPr lvl="1" indent="-457200" algn="l">
              <a:spcBef>
                <a:spcPts val="300"/>
              </a:spcBef>
              <a:buFont typeface="+mj-lt"/>
              <a:buAutoNum type="arabicPeriod"/>
            </a:pPr>
            <a:r>
              <a:rPr lang="en-US" altLang="zh-TW" sz="1800" dirty="0"/>
              <a:t>A</a:t>
            </a:r>
            <a:r>
              <a:rPr lang="en-US" altLang="zh-TW" sz="1800" dirty="0" smtClean="0"/>
              <a:t>ge &gt;60 years</a:t>
            </a:r>
          </a:p>
          <a:p>
            <a:pPr lvl="1" indent="-457200" algn="l">
              <a:spcBef>
                <a:spcPts val="300"/>
              </a:spcBef>
              <a:buFont typeface="+mj-lt"/>
              <a:buAutoNum type="arabicPeriod"/>
            </a:pPr>
            <a:r>
              <a:rPr lang="en-US" altLang="zh-TW" sz="1800" dirty="0"/>
              <a:t>T</a:t>
            </a:r>
            <a:r>
              <a:rPr lang="en-US" altLang="zh-TW" sz="1800" dirty="0" smtClean="0"/>
              <a:t>reatment with ≥2 antihypertensive medications</a:t>
            </a:r>
          </a:p>
          <a:p>
            <a:pPr lvl="1" indent="-457200" algn="l">
              <a:spcBef>
                <a:spcPts val="300"/>
              </a:spcBef>
              <a:buFont typeface="+mj-lt"/>
              <a:buAutoNum type="arabicPeriod"/>
            </a:pPr>
            <a:r>
              <a:rPr lang="en-US" altLang="zh-TW" sz="1800" dirty="0"/>
              <a:t>E</a:t>
            </a:r>
            <a:r>
              <a:rPr lang="en-US" altLang="zh-TW" sz="1800" dirty="0" smtClean="0"/>
              <a:t>chocardiographic E/e’ ratio &gt;9</a:t>
            </a:r>
          </a:p>
          <a:p>
            <a:pPr lvl="1" indent="-457200" algn="l">
              <a:spcBef>
                <a:spcPts val="300"/>
              </a:spcBef>
              <a:buFont typeface="+mj-lt"/>
              <a:buAutoNum type="arabicPeriod"/>
            </a:pPr>
            <a:r>
              <a:rPr lang="en-US" altLang="zh-TW" sz="1800" dirty="0"/>
              <a:t>E</a:t>
            </a:r>
            <a:r>
              <a:rPr lang="en-US" altLang="zh-TW" sz="1800" dirty="0" smtClean="0"/>
              <a:t>chocardiographic PA systolic pressure &gt;35 mm Hg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044754"/>
              </p:ext>
            </p:extLst>
          </p:nvPr>
        </p:nvGraphicFramePr>
        <p:xfrm>
          <a:off x="976091" y="3562804"/>
          <a:ext cx="6984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2272563999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72538890"/>
                    </a:ext>
                  </a:extLst>
                </a:gridCol>
                <a:gridCol w="4140000">
                  <a:extLst>
                    <a:ext uri="{9D8B030D-6E8A-4147-A177-3AD203B41FA5}">
                      <a16:colId xmlns:a16="http://schemas.microsoft.com/office/drawing/2014/main" val="101201080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503578790"/>
                    </a:ext>
                  </a:extLst>
                </a:gridCol>
              </a:tblGrid>
              <a:tr h="180935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Score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(0-2]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(2-6]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(6-9]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44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Likelihood of </a:t>
                      </a:r>
                      <a:r>
                        <a:rPr lang="en-US" altLang="zh-TW" dirty="0" err="1" smtClean="0">
                          <a:latin typeface="Catamaran" panose="02020500000000000000" charset="0"/>
                          <a:cs typeface="Catamaran" panose="02020500000000000000" charset="0"/>
                        </a:rPr>
                        <a:t>HFpEF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Low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May require further evaluation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Hemodynamics with exercise echocardiogram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altLang="zh-TW" dirty="0" smtClean="0">
                          <a:solidFill>
                            <a:srgbClr val="FF0000"/>
                          </a:solidFill>
                          <a:latin typeface="Catamaran" panose="02020500000000000000" charset="0"/>
                          <a:cs typeface="Catamaran" panose="02020500000000000000" charset="0"/>
                        </a:rPr>
                        <a:t>Cardiac catheterization</a:t>
                      </a:r>
                      <a:endParaRPr lang="zh-TW" altLang="en-US" dirty="0">
                        <a:solidFill>
                          <a:srgbClr val="FF0000"/>
                        </a:solidFill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atamaran" panose="02020500000000000000" charset="0"/>
                          <a:cs typeface="Catamaran" panose="02020500000000000000" charset="0"/>
                        </a:rPr>
                        <a:t>High</a:t>
                      </a:r>
                      <a:endParaRPr lang="zh-TW" altLang="en-US" dirty="0">
                        <a:latin typeface="Catamaran" panose="02020500000000000000" charset="0"/>
                        <a:cs typeface="Catamaran" panose="0202050000000000000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0565570"/>
                  </a:ext>
                </a:extLst>
              </a:tr>
            </a:tbl>
          </a:graphicData>
        </a:graphic>
      </p:graphicFrame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4831206" y="4658743"/>
            <a:ext cx="40751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 smtClean="0">
                <a:latin typeface="Catamaran" panose="02020500000000000000" charset="0"/>
                <a:cs typeface="Catamaran" panose="02020500000000000000" charset="0"/>
              </a:rPr>
              <a:t>Ref</a:t>
            </a:r>
            <a:r>
              <a:rPr lang="en-US" altLang="zh-TW" sz="1000" dirty="0">
                <a:latin typeface="Catamaran" panose="02020500000000000000" charset="0"/>
                <a:cs typeface="Catamaran" panose="02020500000000000000" charset="0"/>
              </a:rPr>
              <a:t>: https://www.ahajournals.org/doi/10.1161/CIRCULATIONAHA.118.035711</a:t>
            </a:r>
            <a:endParaRPr lang="zh-TW" altLang="en-US" sz="1000" dirty="0">
              <a:latin typeface="Catamaran" panose="02020500000000000000" charset="0"/>
              <a:cs typeface="Catamaran" panose="020205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28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>
            <a:spLocks noGrp="1"/>
          </p:cNvSpPr>
          <p:nvPr>
            <p:ph type="title"/>
          </p:nvPr>
        </p:nvSpPr>
        <p:spPr>
          <a:xfrm>
            <a:off x="2054945" y="2438075"/>
            <a:ext cx="5034111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b="1" dirty="0" smtClean="0"/>
              <a:t>Tasks</a:t>
            </a:r>
            <a:endParaRPr b="1" dirty="0"/>
          </a:p>
        </p:txBody>
      </p:sp>
      <p:sp>
        <p:nvSpPr>
          <p:cNvPr id="255" name="Google Shape;255;p33"/>
          <p:cNvSpPr txBox="1">
            <a:spLocks noGrp="1"/>
          </p:cNvSpPr>
          <p:nvPr>
            <p:ph type="title" idx="2"/>
          </p:nvPr>
        </p:nvSpPr>
        <p:spPr>
          <a:xfrm>
            <a:off x="2996550" y="129147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02</a:t>
            </a:r>
            <a:endParaRPr b="1" dirty="0"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1"/>
          </p:nvPr>
        </p:nvSpPr>
        <p:spPr>
          <a:xfrm>
            <a:off x="2391925" y="3238225"/>
            <a:ext cx="43602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Define problems and setup overall </a:t>
            </a:r>
            <a:r>
              <a:rPr lang="en-US" dirty="0" smtClean="0"/>
              <a:t>workflow</a:t>
            </a:r>
            <a:endParaRPr lang="en-US"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981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/>
              <a:t>Cardiac Catheterization Image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323" name="Google Shape;323;p37"/>
          <p:cNvSpPr/>
          <p:nvPr/>
        </p:nvSpPr>
        <p:spPr>
          <a:xfrm>
            <a:off x="2294100" y="3415775"/>
            <a:ext cx="122100" cy="13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56;p33"/>
          <p:cNvSpPr txBox="1">
            <a:spLocks/>
          </p:cNvSpPr>
          <p:nvPr/>
        </p:nvSpPr>
        <p:spPr>
          <a:xfrm>
            <a:off x="778755" y="1492965"/>
            <a:ext cx="8011954" cy="899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tamaran" panose="02020500000000000000" charset="0"/>
                <a:cs typeface="Catamaran" panose="02020500000000000000" charset="0"/>
              </a:rPr>
              <a:t>Time series </a:t>
            </a:r>
            <a:r>
              <a:rPr lang="en-US" sz="2000" dirty="0" smtClean="0">
                <a:latin typeface="Catamaran" panose="02020500000000000000" charset="0"/>
                <a:cs typeface="Catamaran" panose="02020500000000000000" charset="0"/>
              </a:rPr>
              <a:t>images</a:t>
            </a:r>
            <a:endParaRPr lang="en-US" sz="2000" dirty="0">
              <a:latin typeface="Catamaran" panose="02020500000000000000" charset="0"/>
              <a:cs typeface="Catamaran" panose="02020500000000000000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tamaran" panose="02020500000000000000" charset="0"/>
                <a:cs typeface="Catamaran" panose="02020500000000000000" charset="0"/>
              </a:rPr>
              <a:t>Need the existence of contrast to monitor cardiac </a:t>
            </a:r>
            <a:r>
              <a:rPr lang="en-US" sz="2000" dirty="0" smtClean="0">
                <a:latin typeface="Catamaran" panose="02020500000000000000" charset="0"/>
                <a:cs typeface="Catamaran" panose="02020500000000000000" charset="0"/>
              </a:rPr>
              <a:t>cycle</a:t>
            </a:r>
            <a:endParaRPr lang="en-US" sz="2000" dirty="0">
              <a:latin typeface="Catamaran" panose="02020500000000000000" charset="0"/>
              <a:cs typeface="Catamaran" panose="02020500000000000000" charset="0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955C2F-5ED1-4980-BC75-A8FE735E0066}" type="slidenum">
              <a:rPr lang="zh-TW" altLang="en-US" smtClean="0"/>
              <a:t>9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spiratory System Issues Breakthrough by Slidesgo">
  <a:themeElements>
    <a:clrScheme name="Simple Light">
      <a:dk1>
        <a:srgbClr val="174650"/>
      </a:dk1>
      <a:lt1>
        <a:srgbClr val="4C213D"/>
      </a:lt1>
      <a:dk2>
        <a:srgbClr val="FCFEFF"/>
      </a:dk2>
      <a:lt2>
        <a:srgbClr val="66AFBF"/>
      </a:lt2>
      <a:accent1>
        <a:srgbClr val="DECCD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72C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786</Words>
  <Application>Microsoft Office PowerPoint</Application>
  <PresentationFormat>如螢幕大小 (16:9)</PresentationFormat>
  <Paragraphs>239</Paragraphs>
  <Slides>28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40" baseType="lpstr">
      <vt:lpstr>Arial</vt:lpstr>
      <vt:lpstr>微軟正黑體</vt:lpstr>
      <vt:lpstr>標楷體</vt:lpstr>
      <vt:lpstr>新細明體</vt:lpstr>
      <vt:lpstr>Montserrat</vt:lpstr>
      <vt:lpstr>Catamaran</vt:lpstr>
      <vt:lpstr>Red Hat Text</vt:lpstr>
      <vt:lpstr>清松手寫體1</vt:lpstr>
      <vt:lpstr>Bebas Neue</vt:lpstr>
      <vt:lpstr>Algerian</vt:lpstr>
      <vt:lpstr>Cambria Math</vt:lpstr>
      <vt:lpstr>Respiratory System Issues Breakthrough by Slidesgo</vt:lpstr>
      <vt:lpstr>AI結合心臟科 心導管顯影劑x-ray影像分割 輔助估計左心室射出率</vt:lpstr>
      <vt:lpstr>INTRODUCTION</vt:lpstr>
      <vt:lpstr>INTRODUCTION</vt:lpstr>
      <vt:lpstr>Left Ventricular Ejection Fraction(LVEF) 左心室射出率</vt:lpstr>
      <vt:lpstr>Diagnostic Algorithm for Classification of HF According to LVEF</vt:lpstr>
      <vt:lpstr>Types of left-sided heart failure</vt:lpstr>
      <vt:lpstr>Diagnosis of HFpEF </vt:lpstr>
      <vt:lpstr>Tasks</vt:lpstr>
      <vt:lpstr>Cardiac Catheterization Image</vt:lpstr>
      <vt:lpstr>LVEF Calculation</vt:lpstr>
      <vt:lpstr>Overall workflow</vt:lpstr>
      <vt:lpstr>Methodology</vt:lpstr>
      <vt:lpstr>Image Segmentation</vt:lpstr>
      <vt:lpstr>Image Segmentation Task</vt:lpstr>
      <vt:lpstr>Segmentation Results – Training process</vt:lpstr>
      <vt:lpstr>Segmentation Results – Training process</vt:lpstr>
      <vt:lpstr>Segmentation Results – Training process</vt:lpstr>
      <vt:lpstr>Segmentation Results - Final</vt:lpstr>
      <vt:lpstr>Segmentation Result - Visualize</vt:lpstr>
      <vt:lpstr>Segmentation Result - Visualize</vt:lpstr>
      <vt:lpstr>Volume Calculation</vt:lpstr>
      <vt:lpstr>Volume Calculation</vt:lpstr>
      <vt:lpstr>DETERMINE CARDIAC CYCLE</vt:lpstr>
      <vt:lpstr>Volume Calculation</vt:lpstr>
      <vt:lpstr>Volume Calculation - Result</vt:lpstr>
      <vt:lpstr>Conclusions</vt:lpstr>
      <vt:lpstr>Future plan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AI結合心臟科 Breakthrough</dc:title>
  <dc:creator>user</dc:creator>
  <cp:lastModifiedBy>fluffydreamer1618@gmail.com</cp:lastModifiedBy>
  <cp:revision>48</cp:revision>
  <dcterms:modified xsi:type="dcterms:W3CDTF">2022-12-26T13:06:22Z</dcterms:modified>
</cp:coreProperties>
</file>